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3" r:id="rId8"/>
    <p:sldId id="264" r:id="rId9"/>
    <p:sldId id="265" r:id="rId10"/>
    <p:sldId id="26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B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2"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79C62-04AB-4C7B-AE1E-C443152C5629}" type="datetimeFigureOut">
              <a:rPr lang="zh-CN" altLang="en-US" smtClean="0"/>
              <a:t>2025/11/6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33836-AB37-4448-8DAB-EE1C66DD00F7}" type="slidenum">
              <a:rPr lang="zh-CN" altLang="en-US" smtClean="0"/>
              <a:t>‹#›</a:t>
            </a:fld>
            <a:endParaRPr lang="zh-CN" altLang="en-US"/>
          </a:p>
        </p:txBody>
      </p:sp>
    </p:spTree>
    <p:extLst>
      <p:ext uri="{BB962C8B-B14F-4D97-AF65-F5344CB8AC3E}">
        <p14:creationId xmlns:p14="http://schemas.microsoft.com/office/powerpoint/2010/main" val="289728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6F33836-AB37-4448-8DAB-EE1C66DD00F7}" type="slidenum">
              <a:rPr lang="zh-CN" altLang="en-US" smtClean="0"/>
              <a:t>6</a:t>
            </a:fld>
            <a:endParaRPr lang="zh-CN" altLang="en-US"/>
          </a:p>
        </p:txBody>
      </p:sp>
    </p:spTree>
    <p:extLst>
      <p:ext uri="{BB962C8B-B14F-4D97-AF65-F5344CB8AC3E}">
        <p14:creationId xmlns:p14="http://schemas.microsoft.com/office/powerpoint/2010/main" val="192286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6F33836-AB37-4448-8DAB-EE1C66DD00F7}" type="slidenum">
              <a:rPr lang="zh-CN" altLang="en-US" smtClean="0"/>
              <a:t>10</a:t>
            </a:fld>
            <a:endParaRPr lang="zh-CN" altLang="en-US"/>
          </a:p>
        </p:txBody>
      </p:sp>
    </p:spTree>
    <p:extLst>
      <p:ext uri="{BB962C8B-B14F-4D97-AF65-F5344CB8AC3E}">
        <p14:creationId xmlns:p14="http://schemas.microsoft.com/office/powerpoint/2010/main" val="391656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0C765-BFFD-B7DB-883A-CF58F6D010C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9A987AE-C604-751B-4E95-ED0D5806C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197D6EC-D02B-B3B7-369D-3C8537D1668F}"/>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5D9F9904-0F36-546C-FBBA-DF0D02C9E9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DE62EA-F6B3-FB62-CA41-32486A7792D7}"/>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162341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9F9002-DDD9-B2E9-F946-D72B30B7D52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59232D8-F4BF-660B-4A6C-74799E9900F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CAC38C-E230-99FA-4E76-6C1AA3FBC7F3}"/>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DF16663B-22E3-9387-5701-09A685450B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ADCAB4-D9A4-66FB-9649-EB6BADF0FEAA}"/>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253657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EC0829D-06AC-0987-378C-47FBF7BCFBA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D58C10-3A14-0598-DB52-3ECF7F4CE7E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F677E22-1179-B9C4-D8F5-3EEE1F4DFBC5}"/>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DA533BC8-713A-09A6-0CB3-CFBD996381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D6266A-23C3-90E6-2D99-647E1BB7D01F}"/>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244469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F0667E-CCF7-0512-DE8E-C8A6491D344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A9E1569-9232-3202-FBFD-799F82CE6AA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E187B2C-1688-29D1-0C41-6D5A72C7AFC8}"/>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F6C850D7-F91F-D509-1258-D8A88C5168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386D9D-41D3-E5F7-EEC2-665F5DD085A0}"/>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283540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8B066B-F915-ED2E-1CF8-4B6DC17F434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0B3DF71-6D48-99EE-CDAD-FE39E45E8B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D832968-4A7D-F176-5EA1-724889BC3D0D}"/>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7F0D6A0D-CCF9-EC9D-2782-0DB27CFB73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88FA3E-A280-910A-AF60-F651E8593335}"/>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109172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368182-7018-1A83-4A8E-A19AE6CF0D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317F334-B99A-657A-FA5D-1BFFD8A1E1A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F01A44E-191F-B5F4-2F0F-57C21681660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A6DD4A3-B1F8-404F-F164-47ABA9AF6273}"/>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6" name="页脚占位符 5">
            <a:extLst>
              <a:ext uri="{FF2B5EF4-FFF2-40B4-BE49-F238E27FC236}">
                <a16:creationId xmlns:a16="http://schemas.microsoft.com/office/drawing/2014/main" id="{39B88BF5-BD4E-6F76-D8A1-55F78C20B40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EB3F561-712B-E13E-762B-E8CAF61BE9CD}"/>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59674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903E8D-ECAC-85D2-4813-92B8179B041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7188F4-0EE7-087C-F326-5D43398FE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817568B-BCED-9DFD-721A-AEFD0102826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ADB5607-2B5B-A2FE-E1C3-9A617DDA8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DBD2659-1724-7DDB-EFBD-3AA2C8A15E6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017CC4E-9802-1DBC-1363-482E3903169B}"/>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8" name="页脚占位符 7">
            <a:extLst>
              <a:ext uri="{FF2B5EF4-FFF2-40B4-BE49-F238E27FC236}">
                <a16:creationId xmlns:a16="http://schemas.microsoft.com/office/drawing/2014/main" id="{E5D69F67-F1EC-A317-3460-CF5C36B843E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7386F50-5D5F-062E-4597-CA0E0E21B493}"/>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164358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FBB95-8C7A-A640-AF66-70935D9F77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7FC23FD-0B23-3E15-E316-AC474B5B5B5F}"/>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4" name="页脚占位符 3">
            <a:extLst>
              <a:ext uri="{FF2B5EF4-FFF2-40B4-BE49-F238E27FC236}">
                <a16:creationId xmlns:a16="http://schemas.microsoft.com/office/drawing/2014/main" id="{F6976007-FBD9-F7ED-7D0B-6AFD0E5389C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AED3D4B-9A79-E163-4E84-5CA5C3EC0522}"/>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98324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185B9E7-4AE0-55FB-42D1-9CF7F6B4427F}"/>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3" name="页脚占位符 2">
            <a:extLst>
              <a:ext uri="{FF2B5EF4-FFF2-40B4-BE49-F238E27FC236}">
                <a16:creationId xmlns:a16="http://schemas.microsoft.com/office/drawing/2014/main" id="{C7D3A05A-87FD-6D56-4169-7D12A3C3AE3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4823727-2135-08F8-738D-F9483C5DD444}"/>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167447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FF325C-2135-10A2-0654-DDA4C5564D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883D081-0AA8-BAF6-8498-DA32E2B0A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A024979-5154-860F-DE19-879D5982F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F095D44-31B6-4BA4-0109-4C4EC763B1D1}"/>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6" name="页脚占位符 5">
            <a:extLst>
              <a:ext uri="{FF2B5EF4-FFF2-40B4-BE49-F238E27FC236}">
                <a16:creationId xmlns:a16="http://schemas.microsoft.com/office/drawing/2014/main" id="{7D2B73BB-E689-575C-089D-2029C8DD41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77321-C72A-CFFA-341B-E6738DE43CE2}"/>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100989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A79AD5-F74E-7DEC-77C0-001707E049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C475AB3-1C14-C32E-3DAC-A2D12EC08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3AB2F1E-F81A-1DBF-34E8-354705267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6C8D275-1864-8E6A-9FC3-17FCFFCEA455}"/>
              </a:ext>
            </a:extLst>
          </p:cNvPr>
          <p:cNvSpPr>
            <a:spLocks noGrp="1"/>
          </p:cNvSpPr>
          <p:nvPr>
            <p:ph type="dt" sz="half" idx="10"/>
          </p:nvPr>
        </p:nvSpPr>
        <p:spPr/>
        <p:txBody>
          <a:bodyPr/>
          <a:lstStyle/>
          <a:p>
            <a:fld id="{37A44D63-068E-48D2-A372-0534E424B4EF}" type="datetimeFigureOut">
              <a:rPr lang="zh-CN" altLang="en-US" smtClean="0"/>
              <a:t>2025/11/6</a:t>
            </a:fld>
            <a:endParaRPr lang="zh-CN" altLang="en-US"/>
          </a:p>
        </p:txBody>
      </p:sp>
      <p:sp>
        <p:nvSpPr>
          <p:cNvPr id="6" name="页脚占位符 5">
            <a:extLst>
              <a:ext uri="{FF2B5EF4-FFF2-40B4-BE49-F238E27FC236}">
                <a16:creationId xmlns:a16="http://schemas.microsoft.com/office/drawing/2014/main" id="{D896C7A4-CDA6-28F6-C5DB-470AAEDE70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555D2F-4091-593F-FF49-C08270C0A591}"/>
              </a:ext>
            </a:extLst>
          </p:cNvPr>
          <p:cNvSpPr>
            <a:spLocks noGrp="1"/>
          </p:cNvSpPr>
          <p:nvPr>
            <p:ph type="sldNum" sz="quarter" idx="12"/>
          </p:nvPr>
        </p:nvSpPr>
        <p:spPr/>
        <p:txBody>
          <a:body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211418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ED52724-6BDA-A932-1E6C-CFC3E45AFC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517ED1C-DED6-2133-BB87-5299A3E90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5C96D2-B4CE-81A6-575C-05A453D03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A44D63-068E-48D2-A372-0534E424B4EF}" type="datetimeFigureOut">
              <a:rPr lang="zh-CN" altLang="en-US" smtClean="0"/>
              <a:t>2025/11/6</a:t>
            </a:fld>
            <a:endParaRPr lang="zh-CN" altLang="en-US"/>
          </a:p>
        </p:txBody>
      </p:sp>
      <p:sp>
        <p:nvSpPr>
          <p:cNvPr id="5" name="页脚占位符 4">
            <a:extLst>
              <a:ext uri="{FF2B5EF4-FFF2-40B4-BE49-F238E27FC236}">
                <a16:creationId xmlns:a16="http://schemas.microsoft.com/office/drawing/2014/main" id="{293FA12F-C09D-2822-CEF5-704412784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187F7C7D-46D3-260C-1CFC-7D6A99478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91CA71-83CF-460C-8F2E-5DF5DBFC5B9B}" type="slidenum">
              <a:rPr lang="zh-CN" altLang="en-US" smtClean="0"/>
              <a:t>‹#›</a:t>
            </a:fld>
            <a:endParaRPr lang="zh-CN" altLang="en-US"/>
          </a:p>
        </p:txBody>
      </p:sp>
    </p:spTree>
    <p:extLst>
      <p:ext uri="{BB962C8B-B14F-4D97-AF65-F5344CB8AC3E}">
        <p14:creationId xmlns:p14="http://schemas.microsoft.com/office/powerpoint/2010/main" val="1703251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B73ED8-5147-93AC-1A86-715B270A8694}"/>
              </a:ext>
            </a:extLst>
          </p:cNvPr>
          <p:cNvSpPr>
            <a:spLocks noGrp="1"/>
          </p:cNvSpPr>
          <p:nvPr>
            <p:ph type="ctrTitle"/>
          </p:nvPr>
        </p:nvSpPr>
        <p:spPr/>
        <p:txBody>
          <a:bodyPr/>
          <a:lstStyle/>
          <a:p>
            <a:r>
              <a:rPr lang="en-US" altLang="zh-CN" dirty="0">
                <a:solidFill>
                  <a:schemeClr val="bg1"/>
                </a:solidFill>
                <a:latin typeface="Bahnschrift" panose="020B0502040204020203" pitchFamily="34" charset="0"/>
                <a:ea typeface="ADLaM Display" panose="020F0502020204030204" pitchFamily="2" charset="0"/>
                <a:cs typeface="ADLaM Display" panose="020F0502020204030204" pitchFamily="2" charset="0"/>
              </a:rPr>
              <a:t>Clean Disposal</a:t>
            </a:r>
            <a:endParaRPr lang="zh-CN" altLang="en-US" dirty="0">
              <a:solidFill>
                <a:schemeClr val="bg1"/>
              </a:solidFill>
              <a:latin typeface="Bahnschrift" panose="020B0502040204020203" pitchFamily="34" charset="0"/>
              <a:cs typeface="ADLaM Display" panose="020F0502020204030204" pitchFamily="2" charset="0"/>
            </a:endParaRPr>
          </a:p>
        </p:txBody>
      </p:sp>
      <p:sp>
        <p:nvSpPr>
          <p:cNvPr id="3" name="副标题 2">
            <a:extLst>
              <a:ext uri="{FF2B5EF4-FFF2-40B4-BE49-F238E27FC236}">
                <a16:creationId xmlns:a16="http://schemas.microsoft.com/office/drawing/2014/main" id="{F0517C92-AAD5-0C02-4C14-73C9EF4DD44B}"/>
              </a:ext>
            </a:extLst>
          </p:cNvPr>
          <p:cNvSpPr>
            <a:spLocks noGrp="1"/>
          </p:cNvSpPr>
          <p:nvPr>
            <p:ph type="subTitle" idx="1"/>
          </p:nvPr>
        </p:nvSpPr>
        <p:spPr/>
        <p:txBody>
          <a:bodyPr/>
          <a:lstStyle/>
          <a:p>
            <a:r>
              <a:rPr lang="en-US" altLang="zh-CN" dirty="0">
                <a:solidFill>
                  <a:schemeClr val="bg1"/>
                </a:solidFill>
              </a:rPr>
              <a:t>A narrative-driven decision-making game about </a:t>
            </a:r>
          </a:p>
          <a:p>
            <a:r>
              <a:rPr lang="en-US" altLang="zh-CN" i="1" dirty="0">
                <a:solidFill>
                  <a:schemeClr val="bg1"/>
                </a:solidFill>
              </a:rPr>
              <a:t>responsibility, neglect, </a:t>
            </a:r>
            <a:r>
              <a:rPr lang="en-US" altLang="zh-CN" dirty="0">
                <a:solidFill>
                  <a:schemeClr val="bg1"/>
                </a:solidFill>
              </a:rPr>
              <a:t>and</a:t>
            </a:r>
            <a:r>
              <a:rPr lang="en-US" altLang="zh-CN" i="1" dirty="0">
                <a:solidFill>
                  <a:schemeClr val="bg1"/>
                </a:solidFill>
              </a:rPr>
              <a:t> irreversible consequences</a:t>
            </a:r>
            <a:endParaRPr lang="zh-CN" altLang="en-US" dirty="0">
              <a:solidFill>
                <a:schemeClr val="bg1"/>
              </a:solidFill>
            </a:endParaRPr>
          </a:p>
        </p:txBody>
      </p:sp>
    </p:spTree>
    <p:extLst>
      <p:ext uri="{BB962C8B-B14F-4D97-AF65-F5344CB8AC3E}">
        <p14:creationId xmlns:p14="http://schemas.microsoft.com/office/powerpoint/2010/main" val="30837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a:extLst>
              <a:ext uri="{FF2B5EF4-FFF2-40B4-BE49-F238E27FC236}">
                <a16:creationId xmlns:a16="http://schemas.microsoft.com/office/drawing/2014/main" id="{7C5B829D-0370-CD41-AE8C-D4B5967DB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354" y="3683569"/>
            <a:ext cx="5366165" cy="301846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8E8A8937-F0FB-0AAE-91E8-3D228A34AD9A}"/>
              </a:ext>
            </a:extLst>
          </p:cNvPr>
          <p:cNvSpPr>
            <a:spLocks noGrp="1"/>
          </p:cNvSpPr>
          <p:nvPr>
            <p:ph type="title"/>
          </p:nvPr>
        </p:nvSpPr>
        <p:spPr/>
        <p:txBody>
          <a:bodyPr/>
          <a:lstStyle/>
          <a:p>
            <a:endParaRPr lang="zh-CN" altLang="en-US" dirty="0"/>
          </a:p>
        </p:txBody>
      </p:sp>
      <p:pic>
        <p:nvPicPr>
          <p:cNvPr id="3074" name="Picture 2">
            <a:extLst>
              <a:ext uri="{FF2B5EF4-FFF2-40B4-BE49-F238E27FC236}">
                <a16:creationId xmlns:a16="http://schemas.microsoft.com/office/drawing/2014/main" id="{208CBB24-7D7F-5C37-D2EB-E7BD35AB0B5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606425"/>
            <a:ext cx="2609193" cy="26233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故事 Pin 图图片">
            <a:extLst>
              <a:ext uri="{FF2B5EF4-FFF2-40B4-BE49-F238E27FC236}">
                <a16:creationId xmlns:a16="http://schemas.microsoft.com/office/drawing/2014/main" id="{0436E6D8-FB5D-16D5-0EF1-A1FF2B0F4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8866" y="1027906"/>
            <a:ext cx="3642806" cy="27321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870F7F12-9887-7A5A-1A1F-1144C85A3C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454" y="4053467"/>
            <a:ext cx="4596637" cy="25328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94F8D7D6-226A-D4BA-78CD-C2BA836413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1349" y="484505"/>
            <a:ext cx="3817197" cy="216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4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53AA3-FC97-B688-855B-C49787CE90F1}"/>
              </a:ext>
            </a:extLst>
          </p:cNvPr>
          <p:cNvSpPr>
            <a:spLocks noGrp="1"/>
          </p:cNvSpPr>
          <p:nvPr>
            <p:ph type="title"/>
          </p:nvPr>
        </p:nvSpPr>
        <p:spPr>
          <a:xfrm>
            <a:off x="838200" y="365125"/>
            <a:ext cx="10515600" cy="752475"/>
          </a:xfrm>
        </p:spPr>
        <p:txBody>
          <a:bodyPr>
            <a:normAutofit/>
          </a:bodyPr>
          <a:lstStyle/>
          <a:p>
            <a:r>
              <a:rPr lang="en-GB" altLang="zh-CN" sz="3600" dirty="0">
                <a:solidFill>
                  <a:schemeClr val="bg1"/>
                </a:solidFill>
                <a:latin typeface="Bahnschrift" panose="020B0502040204020203" pitchFamily="34" charset="0"/>
              </a:rPr>
              <a:t>Target Audience</a:t>
            </a:r>
            <a:endParaRPr lang="zh-CN" altLang="en-US" sz="3600" dirty="0">
              <a:solidFill>
                <a:schemeClr val="bg1"/>
              </a:solidFill>
              <a:latin typeface="Bahnschrift" panose="020B0502040204020203" pitchFamily="34" charset="0"/>
            </a:endParaRPr>
          </a:p>
        </p:txBody>
      </p:sp>
      <p:sp>
        <p:nvSpPr>
          <p:cNvPr id="3" name="内容占位符 2">
            <a:extLst>
              <a:ext uri="{FF2B5EF4-FFF2-40B4-BE49-F238E27FC236}">
                <a16:creationId xmlns:a16="http://schemas.microsoft.com/office/drawing/2014/main" id="{1C5A7CE8-515F-81B1-ED0E-D258F43A4C0A}"/>
              </a:ext>
            </a:extLst>
          </p:cNvPr>
          <p:cNvSpPr>
            <a:spLocks noGrp="1"/>
          </p:cNvSpPr>
          <p:nvPr>
            <p:ph idx="1"/>
          </p:nvPr>
        </p:nvSpPr>
        <p:spPr>
          <a:xfrm>
            <a:off x="838200" y="1253331"/>
            <a:ext cx="10515600" cy="4351338"/>
          </a:xfrm>
        </p:spPr>
        <p:txBody>
          <a:bodyPr/>
          <a:lstStyle/>
          <a:p>
            <a:r>
              <a:rPr lang="en-US" altLang="zh-CN" sz="2000" b="1" dirty="0">
                <a:solidFill>
                  <a:schemeClr val="bg1"/>
                </a:solidFill>
              </a:rPr>
              <a:t>Age Rating:</a:t>
            </a:r>
            <a:r>
              <a:rPr lang="en-US" altLang="zh-CN" sz="2000" dirty="0">
                <a:solidFill>
                  <a:schemeClr val="bg1"/>
                </a:solidFill>
              </a:rPr>
              <a:t> 16+ (for mature themes, psychological tension, and moral complexity)</a:t>
            </a:r>
          </a:p>
          <a:p>
            <a:r>
              <a:rPr lang="en-US" altLang="zh-CN" sz="2000" dirty="0">
                <a:solidFill>
                  <a:schemeClr val="bg1"/>
                </a:solidFill>
              </a:rPr>
              <a:t>Players who like social narratives, psychological suspense and slow-paced indie games
Players who prefer immersive moral choices and a </a:t>
            </a:r>
            <a:r>
              <a:rPr lang="en-US" altLang="zh-CN" sz="2000" b="1" dirty="0">
                <a:solidFill>
                  <a:schemeClr val="bg1"/>
                </a:solidFill>
              </a:rPr>
              <a:t>lingering emotional impact experiences</a:t>
            </a:r>
            <a:r>
              <a:rPr lang="en-US" altLang="zh-CN" sz="2000" dirty="0">
                <a:solidFill>
                  <a:schemeClr val="bg1"/>
                </a:solidFill>
              </a:rPr>
              <a:t> over fast-paced action</a:t>
            </a:r>
          </a:p>
          <a:p>
            <a:pPr marL="0" indent="0">
              <a:buNone/>
            </a:pPr>
            <a:br>
              <a:rPr lang="zh-CN" altLang="en-US" dirty="0">
                <a:solidFill>
                  <a:schemeClr val="bg1"/>
                </a:solidFill>
              </a:rPr>
            </a:br>
            <a:r>
              <a:rPr lang="en-GB" altLang="zh-CN" sz="2000" dirty="0">
                <a:solidFill>
                  <a:schemeClr val="bg1"/>
                </a:solidFill>
              </a:rPr>
              <a:t>Reference</a:t>
            </a:r>
            <a:r>
              <a:rPr lang="en-US" altLang="zh-CN" sz="2000" dirty="0">
                <a:solidFill>
                  <a:schemeClr val="bg1"/>
                </a:solidFill>
              </a:rPr>
              <a:t>:</a:t>
            </a:r>
            <a:r>
              <a:rPr lang="zh-CN" altLang="en-US" sz="2000" dirty="0">
                <a:solidFill>
                  <a:schemeClr val="bg1"/>
                </a:solidFill>
              </a:rPr>
              <a:t> </a:t>
            </a:r>
            <a:r>
              <a:rPr lang="en-GB" altLang="zh-CN" sz="2000" dirty="0" err="1">
                <a:solidFill>
                  <a:schemeClr val="bg1"/>
                </a:solidFill>
              </a:rPr>
              <a:t>Signalis</a:t>
            </a:r>
            <a:r>
              <a:rPr lang="en-GB" altLang="zh-CN" sz="2000" dirty="0">
                <a:solidFill>
                  <a:schemeClr val="bg1"/>
                </a:solidFill>
              </a:rPr>
              <a:t> / </a:t>
            </a:r>
            <a:r>
              <a:rPr lang="en-US" altLang="zh-CN" sz="2000" dirty="0">
                <a:solidFill>
                  <a:schemeClr val="bg1"/>
                </a:solidFill>
              </a:rPr>
              <a:t>Milk inside a bag of milk inside a bag of milk</a:t>
            </a:r>
            <a:r>
              <a:rPr lang="en-GB" altLang="zh-CN" sz="2000" dirty="0">
                <a:solidFill>
                  <a:schemeClr val="bg1"/>
                </a:solidFill>
              </a:rPr>
              <a:t>/</a:t>
            </a:r>
            <a:r>
              <a:rPr lang="en-GB" altLang="zh-CN" sz="2000" dirty="0" err="1">
                <a:solidFill>
                  <a:schemeClr val="bg1"/>
                </a:solidFill>
              </a:rPr>
              <a:t>Mouthwashing</a:t>
            </a:r>
            <a:endParaRPr lang="zh-CN" altLang="en-US" sz="2000" dirty="0">
              <a:solidFill>
                <a:schemeClr val="bg1"/>
              </a:solidFill>
            </a:endParaRPr>
          </a:p>
        </p:txBody>
      </p:sp>
      <p:pic>
        <p:nvPicPr>
          <p:cNvPr id="4098" name="Picture 2">
            <a:extLst>
              <a:ext uri="{FF2B5EF4-FFF2-40B4-BE49-F238E27FC236}">
                <a16:creationId xmlns:a16="http://schemas.microsoft.com/office/drawing/2014/main" id="{BDD573A0-1207-F7C9-29D1-47EEAAA38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720" y="3820160"/>
            <a:ext cx="5003236" cy="28143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792B72E-31AD-22D7-C86F-A94A90C25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475" y="3820161"/>
            <a:ext cx="3762197" cy="281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57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D9F99-D5B2-62F2-4CC0-C58746CFB02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40DF188-3F0E-C0E6-0B6D-228C0389FFE4}"/>
              </a:ext>
            </a:extLst>
          </p:cNvPr>
          <p:cNvSpPr>
            <a:spLocks noGrp="1"/>
          </p:cNvSpPr>
          <p:nvPr>
            <p:ph type="title"/>
          </p:nvPr>
        </p:nvSpPr>
        <p:spPr>
          <a:xfrm>
            <a:off x="838200" y="365125"/>
            <a:ext cx="10515600" cy="752475"/>
          </a:xfrm>
        </p:spPr>
        <p:txBody>
          <a:bodyPr>
            <a:normAutofit/>
          </a:bodyPr>
          <a:lstStyle/>
          <a:p>
            <a:r>
              <a:rPr lang="en-GB" altLang="zh-CN" sz="3600" dirty="0">
                <a:solidFill>
                  <a:schemeClr val="bg1"/>
                </a:solidFill>
                <a:latin typeface="Bahnschrift" panose="020B0502040204020203" pitchFamily="34" charset="0"/>
              </a:rPr>
              <a:t>Essential Experience</a:t>
            </a:r>
            <a:endParaRPr lang="zh-CN" altLang="en-US" sz="3600" dirty="0">
              <a:solidFill>
                <a:schemeClr val="bg1"/>
              </a:solidFill>
              <a:latin typeface="Bahnschrift" panose="020B0502040204020203" pitchFamily="34" charset="0"/>
            </a:endParaRPr>
          </a:p>
        </p:txBody>
      </p:sp>
      <p:sp>
        <p:nvSpPr>
          <p:cNvPr id="3" name="内容占位符 2">
            <a:extLst>
              <a:ext uri="{FF2B5EF4-FFF2-40B4-BE49-F238E27FC236}">
                <a16:creationId xmlns:a16="http://schemas.microsoft.com/office/drawing/2014/main" id="{AC8B594F-6172-D084-8ADA-24D57DF55AFA}"/>
              </a:ext>
            </a:extLst>
          </p:cNvPr>
          <p:cNvSpPr>
            <a:spLocks noGrp="1"/>
          </p:cNvSpPr>
          <p:nvPr>
            <p:ph idx="1"/>
          </p:nvPr>
        </p:nvSpPr>
        <p:spPr>
          <a:xfrm>
            <a:off x="838200" y="1253331"/>
            <a:ext cx="10515600" cy="4351338"/>
          </a:xfrm>
        </p:spPr>
        <p:txBody>
          <a:bodyPr/>
          <a:lstStyle/>
          <a:p>
            <a:pPr marL="0" indent="0" algn="ctr">
              <a:buNone/>
            </a:pPr>
            <a:r>
              <a:rPr lang="en-US" altLang="zh-CN" sz="2400" b="1" dirty="0">
                <a:solidFill>
                  <a:srgbClr val="C00000"/>
                </a:solidFill>
              </a:rPr>
              <a:t>To feel clean, but not innocent</a:t>
            </a:r>
          </a:p>
          <a:p>
            <a:pPr marL="0" indent="0" algn="ctr">
              <a:buNone/>
            </a:pPr>
            <a:r>
              <a:rPr lang="en-US" altLang="zh-CN" sz="2400" b="1" dirty="0">
                <a:solidFill>
                  <a:srgbClr val="C00000"/>
                </a:solidFill>
              </a:rPr>
              <a:t>To clean the mess, only to realize you were part of it all along</a:t>
            </a:r>
          </a:p>
          <a:p>
            <a:pPr marL="0" indent="0" algn="ctr">
              <a:buNone/>
            </a:pPr>
            <a:endParaRPr lang="en-US" altLang="zh-CN" sz="2400" dirty="0">
              <a:solidFill>
                <a:srgbClr val="C00000"/>
              </a:solidFill>
            </a:endParaRPr>
          </a:p>
          <a:p>
            <a:pPr marL="0" indent="0">
              <a:buNone/>
            </a:pPr>
            <a:r>
              <a:rPr lang="en-US" altLang="zh-CN" sz="2400" dirty="0">
                <a:solidFill>
                  <a:schemeClr val="bg1"/>
                </a:solidFill>
              </a:rPr>
              <a:t>I hope players can experience a quiet </a:t>
            </a:r>
            <a:r>
              <a:rPr lang="en-US" altLang="zh-CN" sz="2400" b="1" dirty="0">
                <a:solidFill>
                  <a:schemeClr val="bg1"/>
                </a:solidFill>
              </a:rPr>
              <a:t>sense of guilt and reflection</a:t>
            </a:r>
            <a:r>
              <a:rPr lang="en-US" altLang="zh-CN" sz="2400" dirty="0">
                <a:solidFill>
                  <a:schemeClr val="bg1"/>
                </a:solidFill>
              </a:rPr>
              <a:t>:</a:t>
            </a:r>
          </a:p>
          <a:p>
            <a:pPr marL="0" indent="0">
              <a:buNone/>
            </a:pPr>
            <a:r>
              <a:rPr lang="en-US" altLang="zh-CN" sz="2400" dirty="0">
                <a:solidFill>
                  <a:schemeClr val="bg1"/>
                </a:solidFill>
              </a:rPr>
              <a:t>realizing how everyday actions, meant to fix or clean, can still cause unseen harm.</a:t>
            </a:r>
          </a:p>
          <a:p>
            <a:pPr marL="0" indent="0">
              <a:buNone/>
            </a:pPr>
            <a:r>
              <a:rPr lang="en-US" altLang="zh-CN" sz="2400" dirty="0">
                <a:solidFill>
                  <a:schemeClr val="bg1"/>
                </a:solidFill>
              </a:rPr>
              <a:t>The quiet panic of realizing that trying to make things right has only made them worse.</a:t>
            </a:r>
          </a:p>
        </p:txBody>
      </p:sp>
    </p:spTree>
    <p:extLst>
      <p:ext uri="{BB962C8B-B14F-4D97-AF65-F5344CB8AC3E}">
        <p14:creationId xmlns:p14="http://schemas.microsoft.com/office/powerpoint/2010/main" val="199675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30613-E6AE-8AB3-23E0-EC50A6A3281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3DD2018-9A24-6B4E-0B41-14F9A87DA0FA}"/>
              </a:ext>
            </a:extLst>
          </p:cNvPr>
          <p:cNvSpPr>
            <a:spLocks noGrp="1"/>
          </p:cNvSpPr>
          <p:nvPr>
            <p:ph type="title"/>
          </p:nvPr>
        </p:nvSpPr>
        <p:spPr>
          <a:xfrm>
            <a:off x="838200" y="365125"/>
            <a:ext cx="10515600" cy="752475"/>
          </a:xfrm>
        </p:spPr>
        <p:txBody>
          <a:bodyPr>
            <a:normAutofit/>
          </a:bodyPr>
          <a:lstStyle/>
          <a:p>
            <a:r>
              <a:rPr lang="en-GB" altLang="zh-CN" sz="3600" dirty="0">
                <a:solidFill>
                  <a:schemeClr val="bg1"/>
                </a:solidFill>
                <a:latin typeface="Bahnschrift" panose="020B0502040204020203" pitchFamily="34" charset="0"/>
              </a:rPr>
              <a:t>Design Intention</a:t>
            </a:r>
            <a:endParaRPr lang="zh-CN" altLang="en-US" sz="3600" dirty="0">
              <a:solidFill>
                <a:schemeClr val="bg1"/>
              </a:solidFill>
              <a:latin typeface="Bahnschrift" panose="020B0502040204020203" pitchFamily="34" charset="0"/>
            </a:endParaRPr>
          </a:p>
        </p:txBody>
      </p:sp>
      <p:sp>
        <p:nvSpPr>
          <p:cNvPr id="3" name="内容占位符 2">
            <a:extLst>
              <a:ext uri="{FF2B5EF4-FFF2-40B4-BE49-F238E27FC236}">
                <a16:creationId xmlns:a16="http://schemas.microsoft.com/office/drawing/2014/main" id="{ECC61B4C-882D-BDB8-1DE0-6D9CE2DAFFE5}"/>
              </a:ext>
            </a:extLst>
          </p:cNvPr>
          <p:cNvSpPr>
            <a:spLocks noGrp="1"/>
          </p:cNvSpPr>
          <p:nvPr>
            <p:ph idx="1"/>
          </p:nvPr>
        </p:nvSpPr>
        <p:spPr>
          <a:xfrm>
            <a:off x="838200" y="1253331"/>
            <a:ext cx="10515600" cy="4351338"/>
          </a:xfrm>
        </p:spPr>
        <p:txBody>
          <a:bodyPr/>
          <a:lstStyle/>
          <a:p>
            <a:r>
              <a:rPr lang="en-US" altLang="zh-CN" sz="2000" b="1" dirty="0">
                <a:solidFill>
                  <a:schemeClr val="bg1"/>
                </a:solidFill>
              </a:rPr>
              <a:t>Tell story through objects &amp; spaces: </a:t>
            </a:r>
            <a:r>
              <a:rPr lang="en-US" altLang="zh-CN" sz="2000" dirty="0">
                <a:solidFill>
                  <a:schemeClr val="bg1"/>
                </a:solidFill>
              </a:rPr>
              <a:t>item descriptions and environmental details mutate over time to surface guilt (not exposition).</a:t>
            </a:r>
          </a:p>
          <a:p>
            <a:r>
              <a:rPr lang="en-US" altLang="zh-CN" sz="2000" b="1" dirty="0">
                <a:solidFill>
                  <a:schemeClr val="bg1"/>
                </a:solidFill>
              </a:rPr>
              <a:t>Minimize UI/feedback </a:t>
            </a:r>
            <a:r>
              <a:rPr lang="en-US" altLang="zh-CN" sz="2000" dirty="0">
                <a:solidFill>
                  <a:schemeClr val="bg1"/>
                </a:solidFill>
              </a:rPr>
              <a:t>so players rely on observation and self-reflection rather than rewards or puzzle solves</a:t>
            </a:r>
          </a:p>
          <a:p>
            <a:r>
              <a:rPr lang="en-US" altLang="zh-CN" sz="2000" b="1" dirty="0">
                <a:solidFill>
                  <a:schemeClr val="bg1"/>
                </a:solidFill>
              </a:rPr>
              <a:t>The truth is hidden in unprompted details</a:t>
            </a:r>
            <a:r>
              <a:rPr lang="en-US" altLang="zh-CN" sz="2000" dirty="0">
                <a:solidFill>
                  <a:schemeClr val="bg1"/>
                </a:solidFill>
              </a:rPr>
              <a:t>: the player spells out invisible clues while examining ordinary objects, and there are no quest hints. Truth is optional, but the guilt is not. The more they uncover, the less certain they become. </a:t>
            </a:r>
          </a:p>
          <a:p>
            <a:r>
              <a:rPr lang="en-US" altLang="zh-CN" sz="2000" b="1" dirty="0">
                <a:solidFill>
                  <a:schemeClr val="bg1"/>
                </a:solidFill>
              </a:rPr>
              <a:t>The system logic overlaps with the world logic</a:t>
            </a:r>
            <a:r>
              <a:rPr lang="en-US" altLang="zh-CN" sz="2000" dirty="0">
                <a:solidFill>
                  <a:schemeClr val="bg1"/>
                </a:solidFill>
              </a:rPr>
              <a:t>: menus, saves, and errors all become stories.</a:t>
            </a:r>
            <a:endParaRPr lang="zh-CN" altLang="en-US" sz="2000" dirty="0">
              <a:solidFill>
                <a:schemeClr val="bg1"/>
              </a:solidFill>
            </a:endParaRPr>
          </a:p>
        </p:txBody>
      </p:sp>
      <p:pic>
        <p:nvPicPr>
          <p:cNvPr id="5122" name="Picture 2" descr="The Best Times Horror Games Broke The Fourth Wall">
            <a:extLst>
              <a:ext uri="{FF2B5EF4-FFF2-40B4-BE49-F238E27FC236}">
                <a16:creationId xmlns:a16="http://schemas.microsoft.com/office/drawing/2014/main" id="{09CAB020-8B83-F628-C15E-3BF3C759B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872" y="4303395"/>
            <a:ext cx="4560568" cy="2280284"/>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AA0EDEA8-5F7D-F2B4-0571-454EC17B9C08}"/>
              </a:ext>
            </a:extLst>
          </p:cNvPr>
          <p:cNvPicPr>
            <a:picLocks noChangeAspect="1"/>
          </p:cNvPicPr>
          <p:nvPr/>
        </p:nvPicPr>
        <p:blipFill>
          <a:blip r:embed="rId3"/>
          <a:stretch>
            <a:fillRect/>
          </a:stretch>
        </p:blipFill>
        <p:spPr>
          <a:xfrm>
            <a:off x="1229359" y="4303394"/>
            <a:ext cx="4813935" cy="2280285"/>
          </a:xfrm>
          <a:prstGeom prst="rect">
            <a:avLst/>
          </a:prstGeom>
        </p:spPr>
      </p:pic>
    </p:spTree>
    <p:extLst>
      <p:ext uri="{BB962C8B-B14F-4D97-AF65-F5344CB8AC3E}">
        <p14:creationId xmlns:p14="http://schemas.microsoft.com/office/powerpoint/2010/main" val="163464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4C558-8BCA-29C8-5821-51FE58013D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C107541-FDC7-4022-7F77-38E2517C34C7}"/>
              </a:ext>
            </a:extLst>
          </p:cNvPr>
          <p:cNvSpPr>
            <a:spLocks noGrp="1"/>
          </p:cNvSpPr>
          <p:nvPr>
            <p:ph type="title"/>
          </p:nvPr>
        </p:nvSpPr>
        <p:spPr>
          <a:xfrm>
            <a:off x="838200" y="365125"/>
            <a:ext cx="10515600" cy="752475"/>
          </a:xfrm>
        </p:spPr>
        <p:txBody>
          <a:bodyPr>
            <a:normAutofit/>
          </a:bodyPr>
          <a:lstStyle/>
          <a:p>
            <a:r>
              <a:rPr lang="en-GB" altLang="zh-CN" sz="3600" dirty="0">
                <a:solidFill>
                  <a:schemeClr val="bg1"/>
                </a:solidFill>
                <a:latin typeface="Bahnschrift" panose="020B0502040204020203" pitchFamily="34" charset="0"/>
              </a:rPr>
              <a:t>Game Pillars</a:t>
            </a:r>
            <a:endParaRPr lang="zh-CN" altLang="en-US" sz="3600" dirty="0">
              <a:solidFill>
                <a:schemeClr val="bg1"/>
              </a:solidFill>
              <a:latin typeface="Bahnschrift" panose="020B0502040204020203" pitchFamily="34" charset="0"/>
            </a:endParaRPr>
          </a:p>
        </p:txBody>
      </p:sp>
      <p:sp>
        <p:nvSpPr>
          <p:cNvPr id="3" name="内容占位符 2">
            <a:extLst>
              <a:ext uri="{FF2B5EF4-FFF2-40B4-BE49-F238E27FC236}">
                <a16:creationId xmlns:a16="http://schemas.microsoft.com/office/drawing/2014/main" id="{F2CE5303-FCAA-03AC-1A98-A0FC9783AD9B}"/>
              </a:ext>
            </a:extLst>
          </p:cNvPr>
          <p:cNvSpPr>
            <a:spLocks noGrp="1"/>
          </p:cNvSpPr>
          <p:nvPr>
            <p:ph idx="1"/>
          </p:nvPr>
        </p:nvSpPr>
        <p:spPr>
          <a:xfrm>
            <a:off x="838200" y="1253330"/>
            <a:ext cx="10515600" cy="4781709"/>
          </a:xfrm>
        </p:spPr>
        <p:txBody>
          <a:bodyPr>
            <a:normAutofit/>
          </a:bodyPr>
          <a:lstStyle/>
          <a:p>
            <a:pPr marL="0" indent="0">
              <a:buNone/>
            </a:pPr>
            <a:r>
              <a:rPr lang="en-US" altLang="zh-CN" sz="2400" b="1" dirty="0">
                <a:solidFill>
                  <a:schemeClr val="bg1"/>
                </a:solidFill>
              </a:rPr>
              <a:t>Pillar 1: Environmental Narratives and Mutation Guilt</a:t>
            </a:r>
            <a:r>
              <a:rPr lang="en-US" altLang="zh-CN" sz="2000" dirty="0">
                <a:solidFill>
                  <a:schemeClr val="bg1"/>
                </a:solidFill>
              </a:rPr>
              <a:t>
Every detail of the world (objects, environmental text) is a narrative vector and will change subtly as the game progresses/player behavior, directly reflecting and evoking "guilt" feelings in the player.</a:t>
            </a:r>
          </a:p>
          <a:p>
            <a:pPr marL="0" indent="0">
              <a:buNone/>
            </a:pPr>
            <a:endParaRPr lang="en-US" altLang="zh-CN" sz="2000" dirty="0">
              <a:solidFill>
                <a:schemeClr val="bg1"/>
              </a:solidFill>
            </a:endParaRPr>
          </a:p>
          <a:p>
            <a:pPr marL="0" indent="0">
              <a:buNone/>
            </a:pPr>
            <a:r>
              <a:rPr lang="en-US" altLang="zh-CN" sz="2400" b="1" dirty="0">
                <a:solidFill>
                  <a:schemeClr val="bg1"/>
                </a:solidFill>
              </a:rPr>
              <a:t>Pillar 2: </a:t>
            </a:r>
            <a:r>
              <a:rPr lang="en-GB" altLang="zh-CN" sz="2400" b="1" dirty="0">
                <a:solidFill>
                  <a:schemeClr val="bg1"/>
                </a:solidFill>
              </a:rPr>
              <a:t>Unguided observation and self-discovery</a:t>
            </a:r>
            <a:endParaRPr lang="en-US" altLang="zh-CN" sz="2400" b="1" dirty="0">
              <a:solidFill>
                <a:schemeClr val="bg1"/>
              </a:solidFill>
            </a:endParaRPr>
          </a:p>
          <a:p>
            <a:pPr marL="0" indent="0">
              <a:buNone/>
            </a:pPr>
            <a:r>
              <a:rPr lang="en-US" altLang="zh-CN" sz="2000" dirty="0">
                <a:solidFill>
                  <a:schemeClr val="bg1"/>
                </a:solidFill>
              </a:rPr>
              <a:t>Players must advance through the experience through active, meticulous observation, and the game never provides task lists, objective markers, or explicit "puzzle solved" feedback. The discovery of the truth depends entirely on the player's curiosity and associative ability.</a:t>
            </a:r>
          </a:p>
          <a:p>
            <a:pPr marL="0" indent="0">
              <a:buNone/>
            </a:pPr>
            <a:endParaRPr lang="en-US" altLang="zh-CN" sz="2000" dirty="0">
              <a:solidFill>
                <a:schemeClr val="bg1"/>
              </a:solidFill>
            </a:endParaRPr>
          </a:p>
          <a:p>
            <a:pPr marL="0" indent="0">
              <a:buNone/>
            </a:pPr>
            <a:r>
              <a:rPr lang="en-US" altLang="zh-CN" sz="2400" b="1" dirty="0">
                <a:solidFill>
                  <a:schemeClr val="bg1"/>
                </a:solidFill>
              </a:rPr>
              <a:t>Pillar 3: The system is the story, and the interface is the world</a:t>
            </a:r>
          </a:p>
          <a:p>
            <a:pPr marL="0" indent="0">
              <a:buNone/>
            </a:pPr>
            <a:r>
              <a:rPr lang="en-US" altLang="zh-CN" sz="2000" dirty="0">
                <a:solidFill>
                  <a:schemeClr val="bg1"/>
                </a:solidFill>
              </a:rPr>
              <a:t>Every system element, menu, save and load file, or error — must mean something. It belongs to the  game world, not outside it.</a:t>
            </a:r>
          </a:p>
        </p:txBody>
      </p:sp>
    </p:spTree>
    <p:extLst>
      <p:ext uri="{BB962C8B-B14F-4D97-AF65-F5344CB8AC3E}">
        <p14:creationId xmlns:p14="http://schemas.microsoft.com/office/powerpoint/2010/main" val="157257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40F62-7992-9B05-EA7B-18B17621904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DC77A5D-8E35-71F8-F637-77B7A5718948}"/>
              </a:ext>
            </a:extLst>
          </p:cNvPr>
          <p:cNvSpPr>
            <a:spLocks noGrp="1"/>
          </p:cNvSpPr>
          <p:nvPr>
            <p:ph type="title"/>
          </p:nvPr>
        </p:nvSpPr>
        <p:spPr>
          <a:xfrm>
            <a:off x="838200" y="365125"/>
            <a:ext cx="10515600" cy="752475"/>
          </a:xfrm>
        </p:spPr>
        <p:txBody>
          <a:bodyPr>
            <a:normAutofit/>
          </a:bodyPr>
          <a:lstStyle/>
          <a:p>
            <a:r>
              <a:rPr lang="en-GB" altLang="zh-CN" sz="3600" dirty="0">
                <a:solidFill>
                  <a:schemeClr val="bg1"/>
                </a:solidFill>
                <a:latin typeface="Bahnschrift" panose="020B0502040204020203" pitchFamily="34" charset="0"/>
              </a:rPr>
              <a:t>Game Pillars</a:t>
            </a:r>
            <a:endParaRPr lang="zh-CN" altLang="en-US" sz="3600" dirty="0">
              <a:solidFill>
                <a:schemeClr val="bg1"/>
              </a:solidFill>
              <a:latin typeface="Bahnschrift" panose="020B0502040204020203" pitchFamily="34" charset="0"/>
            </a:endParaRPr>
          </a:p>
        </p:txBody>
      </p:sp>
      <p:sp>
        <p:nvSpPr>
          <p:cNvPr id="3" name="内容占位符 2">
            <a:extLst>
              <a:ext uri="{FF2B5EF4-FFF2-40B4-BE49-F238E27FC236}">
                <a16:creationId xmlns:a16="http://schemas.microsoft.com/office/drawing/2014/main" id="{8FB0198A-F12A-7BC8-3F0E-E20B3F5071F9}"/>
              </a:ext>
            </a:extLst>
          </p:cNvPr>
          <p:cNvSpPr>
            <a:spLocks noGrp="1"/>
          </p:cNvSpPr>
          <p:nvPr>
            <p:ph idx="1"/>
          </p:nvPr>
        </p:nvSpPr>
        <p:spPr>
          <a:xfrm>
            <a:off x="838200" y="1253330"/>
            <a:ext cx="10515600" cy="4781709"/>
          </a:xfrm>
        </p:spPr>
        <p:txBody>
          <a:bodyPr>
            <a:normAutofit/>
          </a:bodyPr>
          <a:lstStyle/>
          <a:p>
            <a:pPr marL="0" indent="0">
              <a:buNone/>
            </a:pPr>
            <a:r>
              <a:rPr lang="en-US" altLang="zh-CN" sz="2400" b="1" dirty="0">
                <a:solidFill>
                  <a:schemeClr val="bg1"/>
                </a:solidFill>
              </a:rPr>
              <a:t>Pillar 4: Daily Routine as Denial</a:t>
            </a:r>
            <a:r>
              <a:rPr lang="en-US" altLang="zh-CN" sz="2000" dirty="0">
                <a:solidFill>
                  <a:schemeClr val="bg1"/>
                </a:solidFill>
              </a:rPr>
              <a:t>
Players repeat seemingly normal behaviors: going to school, going home, working—only to feel strange in the slightest changes.
Every cycle has a little change, tram delays, people taking time off, different news, school safety alert emails...... </a:t>
            </a:r>
            <a:r>
              <a:rPr lang="zh-CN" altLang="en-US" sz="2000" dirty="0">
                <a:solidFill>
                  <a:schemeClr val="bg1"/>
                </a:solidFill>
              </a:rPr>
              <a:t>“</a:t>
            </a:r>
            <a:r>
              <a:rPr lang="en-US" altLang="zh-CN" sz="2000" dirty="0">
                <a:solidFill>
                  <a:schemeClr val="bg1"/>
                </a:solidFill>
              </a:rPr>
              <a:t>Daily routine</a:t>
            </a:r>
            <a:r>
              <a:rPr lang="zh-CN" altLang="en-US" sz="2000" dirty="0">
                <a:solidFill>
                  <a:schemeClr val="bg1"/>
                </a:solidFill>
              </a:rPr>
              <a:t>”</a:t>
            </a:r>
            <a:r>
              <a:rPr lang="en-US" altLang="zh-CN" sz="2000" dirty="0">
                <a:solidFill>
                  <a:schemeClr val="bg1"/>
                </a:solidFill>
              </a:rPr>
              <a:t> It becomes a shell of denial, and the repetition itself maintains a false calm. Players will find that the "familiar scene" went a little bit wrong every round. This does not make them bored, but they start to fear the next day.</a:t>
            </a:r>
          </a:p>
          <a:p>
            <a:pPr marL="0" indent="0">
              <a:buNone/>
            </a:pPr>
            <a:endParaRPr lang="en-US" altLang="zh-CN" sz="2000" dirty="0">
              <a:solidFill>
                <a:schemeClr val="bg1"/>
              </a:solidFill>
            </a:endParaRPr>
          </a:p>
        </p:txBody>
      </p:sp>
      <p:pic>
        <p:nvPicPr>
          <p:cNvPr id="5" name="图片 4">
            <a:extLst>
              <a:ext uri="{FF2B5EF4-FFF2-40B4-BE49-F238E27FC236}">
                <a16:creationId xmlns:a16="http://schemas.microsoft.com/office/drawing/2014/main" id="{4E787964-3583-A64D-EF3C-7CC822947CB2}"/>
              </a:ext>
            </a:extLst>
          </p:cNvPr>
          <p:cNvPicPr>
            <a:picLocks noChangeAspect="1"/>
          </p:cNvPicPr>
          <p:nvPr/>
        </p:nvPicPr>
        <p:blipFill>
          <a:blip r:embed="rId3"/>
          <a:stretch>
            <a:fillRect/>
          </a:stretch>
        </p:blipFill>
        <p:spPr>
          <a:xfrm>
            <a:off x="1305537" y="3738880"/>
            <a:ext cx="2686036" cy="2869294"/>
          </a:xfrm>
          <a:prstGeom prst="rect">
            <a:avLst/>
          </a:prstGeom>
        </p:spPr>
      </p:pic>
      <p:pic>
        <p:nvPicPr>
          <p:cNvPr id="6146" name="Picture 2" descr="如何评价独立游戏《OMORI》？ - 知乎">
            <a:extLst>
              <a:ext uri="{FF2B5EF4-FFF2-40B4-BE49-F238E27FC236}">
                <a16:creationId xmlns:a16="http://schemas.microsoft.com/office/drawing/2014/main" id="{3EC55DBB-5E98-327C-C491-53C99B37AC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648" t="14249" r="35480" b="37545"/>
          <a:stretch>
            <a:fillRect/>
          </a:stretch>
        </p:blipFill>
        <p:spPr bwMode="auto">
          <a:xfrm>
            <a:off x="4836160" y="3744831"/>
            <a:ext cx="2519680" cy="286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8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2A397-EB7B-968A-0BBF-74ABE87B961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C8E7FD9-2888-914F-8287-71DA32550352}"/>
              </a:ext>
            </a:extLst>
          </p:cNvPr>
          <p:cNvSpPr>
            <a:spLocks noGrp="1"/>
          </p:cNvSpPr>
          <p:nvPr>
            <p:ph type="title"/>
          </p:nvPr>
        </p:nvSpPr>
        <p:spPr>
          <a:xfrm>
            <a:off x="838200" y="365125"/>
            <a:ext cx="10515600" cy="752475"/>
          </a:xfrm>
        </p:spPr>
        <p:txBody>
          <a:bodyPr>
            <a:normAutofit/>
          </a:bodyPr>
          <a:lstStyle/>
          <a:p>
            <a:r>
              <a:rPr lang="en-GB" altLang="zh-CN" sz="3600" dirty="0">
                <a:solidFill>
                  <a:schemeClr val="bg1"/>
                </a:solidFill>
                <a:latin typeface="Bahnschrift" panose="020B0502040204020203" pitchFamily="34" charset="0"/>
              </a:rPr>
              <a:t>C</a:t>
            </a:r>
            <a:r>
              <a:rPr lang="en-US" altLang="zh-CN" sz="3600" dirty="0">
                <a:solidFill>
                  <a:schemeClr val="bg1"/>
                </a:solidFill>
                <a:latin typeface="Bahnschrift" panose="020B0502040204020203" pitchFamily="34" charset="0"/>
              </a:rPr>
              <a:t>ore </a:t>
            </a:r>
            <a:r>
              <a:rPr lang="en-GB" altLang="zh-CN" sz="3600" dirty="0">
                <a:solidFill>
                  <a:schemeClr val="bg1"/>
                </a:solidFill>
                <a:latin typeface="Bahnschrift" panose="020B0502040204020203" pitchFamily="34" charset="0"/>
              </a:rPr>
              <a:t>Game L</a:t>
            </a:r>
            <a:r>
              <a:rPr lang="en-US" altLang="zh-CN" sz="3600" dirty="0" err="1">
                <a:solidFill>
                  <a:schemeClr val="bg1"/>
                </a:solidFill>
                <a:latin typeface="Bahnschrift" panose="020B0502040204020203" pitchFamily="34" charset="0"/>
              </a:rPr>
              <a:t>oop</a:t>
            </a:r>
            <a:endParaRPr lang="zh-CN" altLang="en-US" sz="3600" dirty="0">
              <a:solidFill>
                <a:schemeClr val="bg1"/>
              </a:solidFill>
              <a:latin typeface="Bahnschrift" panose="020B0502040204020203" pitchFamily="34" charset="0"/>
            </a:endParaRPr>
          </a:p>
        </p:txBody>
      </p:sp>
      <p:pic>
        <p:nvPicPr>
          <p:cNvPr id="5" name="内容占位符 4">
            <a:extLst>
              <a:ext uri="{FF2B5EF4-FFF2-40B4-BE49-F238E27FC236}">
                <a16:creationId xmlns:a16="http://schemas.microsoft.com/office/drawing/2014/main" id="{73ED2E7A-556E-B872-4151-E56AE587B50E}"/>
              </a:ext>
            </a:extLst>
          </p:cNvPr>
          <p:cNvPicPr>
            <a:picLocks noGrp="1" noChangeAspect="1"/>
          </p:cNvPicPr>
          <p:nvPr>
            <p:ph idx="1"/>
          </p:nvPr>
        </p:nvPicPr>
        <p:blipFill>
          <a:blip r:embed="rId2"/>
          <a:stretch>
            <a:fillRect/>
          </a:stretch>
        </p:blipFill>
        <p:spPr>
          <a:xfrm>
            <a:off x="2249214" y="1395443"/>
            <a:ext cx="7325710" cy="5097432"/>
          </a:xfrm>
          <a:prstGeom prst="rect">
            <a:avLst/>
          </a:prstGeom>
        </p:spPr>
      </p:pic>
    </p:spTree>
    <p:extLst>
      <p:ext uri="{BB962C8B-B14F-4D97-AF65-F5344CB8AC3E}">
        <p14:creationId xmlns:p14="http://schemas.microsoft.com/office/powerpoint/2010/main" val="227468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1E190-6407-FCA9-A64B-14796B04E2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636AEE0-B72E-A493-4B17-08A38C23A1EE}"/>
              </a:ext>
            </a:extLst>
          </p:cNvPr>
          <p:cNvSpPr>
            <a:spLocks noGrp="1"/>
          </p:cNvSpPr>
          <p:nvPr>
            <p:ph type="title"/>
          </p:nvPr>
        </p:nvSpPr>
        <p:spPr>
          <a:xfrm>
            <a:off x="838200" y="365125"/>
            <a:ext cx="10515600" cy="752475"/>
          </a:xfrm>
        </p:spPr>
        <p:txBody>
          <a:bodyPr>
            <a:normAutofit/>
          </a:bodyPr>
          <a:lstStyle/>
          <a:p>
            <a:r>
              <a:rPr lang="en-US" altLang="zh-CN" sz="3600" dirty="0">
                <a:solidFill>
                  <a:schemeClr val="bg1"/>
                </a:solidFill>
                <a:latin typeface="Bahnschrift" panose="020B0502040204020203" pitchFamily="34" charset="0"/>
              </a:rPr>
              <a:t>Visual Mock-up</a:t>
            </a:r>
            <a:endParaRPr lang="zh-CN" altLang="en-US" sz="3600" dirty="0">
              <a:solidFill>
                <a:schemeClr val="bg1"/>
              </a:solidFill>
              <a:latin typeface="Bahnschrift" panose="020B0502040204020203" pitchFamily="34" charset="0"/>
            </a:endParaRPr>
          </a:p>
        </p:txBody>
      </p:sp>
      <p:pic>
        <p:nvPicPr>
          <p:cNvPr id="7" name="图片 6">
            <a:extLst>
              <a:ext uri="{FF2B5EF4-FFF2-40B4-BE49-F238E27FC236}">
                <a16:creationId xmlns:a16="http://schemas.microsoft.com/office/drawing/2014/main" id="{BF509F36-5B55-CF73-D660-DD539DEDE385}"/>
              </a:ext>
            </a:extLst>
          </p:cNvPr>
          <p:cNvPicPr>
            <a:picLocks noChangeAspect="1"/>
          </p:cNvPicPr>
          <p:nvPr/>
        </p:nvPicPr>
        <p:blipFill>
          <a:blip r:embed="rId2"/>
          <a:stretch>
            <a:fillRect/>
          </a:stretch>
        </p:blipFill>
        <p:spPr>
          <a:xfrm>
            <a:off x="452168" y="1117600"/>
            <a:ext cx="4753302" cy="2616956"/>
          </a:xfrm>
          <a:prstGeom prst="rect">
            <a:avLst/>
          </a:prstGeom>
        </p:spPr>
      </p:pic>
      <p:pic>
        <p:nvPicPr>
          <p:cNvPr id="1028" name="Picture 4">
            <a:extLst>
              <a:ext uri="{FF2B5EF4-FFF2-40B4-BE49-F238E27FC236}">
                <a16:creationId xmlns:a16="http://schemas.microsoft.com/office/drawing/2014/main" id="{AD5D5312-9DAC-44D7-7B19-F4871B09C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186" y="1117601"/>
            <a:ext cx="4652364" cy="26169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210AD77-0942-889C-11E9-7BF6A312A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291" y="3904905"/>
            <a:ext cx="4652364" cy="26169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84718F6-8D78-165B-B0D3-0BAF79F59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4120" y="3875920"/>
            <a:ext cx="4652364" cy="2616955"/>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25EB5C9E-81B2-AE3B-95F2-8BDA802B8CBC}"/>
              </a:ext>
            </a:extLst>
          </p:cNvPr>
          <p:cNvSpPr txBox="1"/>
          <p:nvPr/>
        </p:nvSpPr>
        <p:spPr>
          <a:xfrm>
            <a:off x="10299266" y="2241412"/>
            <a:ext cx="6096000" cy="369332"/>
          </a:xfrm>
          <a:prstGeom prst="rect">
            <a:avLst/>
          </a:prstGeom>
          <a:noFill/>
        </p:spPr>
        <p:txBody>
          <a:bodyPr wrap="square">
            <a:spAutoFit/>
          </a:bodyPr>
          <a:lstStyle/>
          <a:p>
            <a:pPr marL="0" indent="0">
              <a:buNone/>
            </a:pPr>
            <a:r>
              <a:rPr lang="en-US" altLang="zh-CN" sz="1800" dirty="0">
                <a:solidFill>
                  <a:schemeClr val="bg1"/>
                </a:solidFill>
              </a:rPr>
              <a:t>Outside</a:t>
            </a:r>
          </a:p>
        </p:txBody>
      </p:sp>
      <p:sp>
        <p:nvSpPr>
          <p:cNvPr id="11" name="文本框 10">
            <a:extLst>
              <a:ext uri="{FF2B5EF4-FFF2-40B4-BE49-F238E27FC236}">
                <a16:creationId xmlns:a16="http://schemas.microsoft.com/office/drawing/2014/main" id="{EB40E5C2-E132-803A-DACB-3EB69AC517E2}"/>
              </a:ext>
            </a:extLst>
          </p:cNvPr>
          <p:cNvSpPr txBox="1"/>
          <p:nvPr/>
        </p:nvSpPr>
        <p:spPr>
          <a:xfrm>
            <a:off x="1105910" y="5028716"/>
            <a:ext cx="8199120" cy="369332"/>
          </a:xfrm>
          <a:prstGeom prst="rect">
            <a:avLst/>
          </a:prstGeom>
          <a:noFill/>
        </p:spPr>
        <p:txBody>
          <a:bodyPr wrap="square">
            <a:spAutoFit/>
          </a:bodyPr>
          <a:lstStyle/>
          <a:p>
            <a:pPr marL="0" indent="0">
              <a:buNone/>
            </a:pPr>
            <a:r>
              <a:rPr lang="en-US" altLang="zh-CN" sz="1800" dirty="0">
                <a:solidFill>
                  <a:schemeClr val="bg1"/>
                </a:solidFill>
              </a:rPr>
              <a:t>Inside</a:t>
            </a:r>
          </a:p>
        </p:txBody>
      </p:sp>
    </p:spTree>
    <p:extLst>
      <p:ext uri="{BB962C8B-B14F-4D97-AF65-F5344CB8AC3E}">
        <p14:creationId xmlns:p14="http://schemas.microsoft.com/office/powerpoint/2010/main" val="234809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D1E09-C488-D5C7-5A5A-32836A7A7AF0}"/>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6EAED6EC-3C12-D487-210F-5F07E3E9D554}"/>
              </a:ext>
            </a:extLst>
          </p:cNvPr>
          <p:cNvPicPr>
            <a:picLocks noChangeAspect="1"/>
          </p:cNvPicPr>
          <p:nvPr/>
        </p:nvPicPr>
        <p:blipFill>
          <a:blip r:embed="rId2"/>
          <a:stretch>
            <a:fillRect/>
          </a:stretch>
        </p:blipFill>
        <p:spPr>
          <a:xfrm>
            <a:off x="7977698" y="194962"/>
            <a:ext cx="5570483" cy="3133397"/>
          </a:xfrm>
          <a:prstGeom prst="rect">
            <a:avLst/>
          </a:prstGeom>
        </p:spPr>
      </p:pic>
      <p:sp>
        <p:nvSpPr>
          <p:cNvPr id="2" name="标题 1">
            <a:extLst>
              <a:ext uri="{FF2B5EF4-FFF2-40B4-BE49-F238E27FC236}">
                <a16:creationId xmlns:a16="http://schemas.microsoft.com/office/drawing/2014/main" id="{FA55ED8D-7415-62DD-F145-4FDF4DFEAA10}"/>
              </a:ext>
            </a:extLst>
          </p:cNvPr>
          <p:cNvSpPr>
            <a:spLocks noGrp="1"/>
          </p:cNvSpPr>
          <p:nvPr>
            <p:ph type="title"/>
          </p:nvPr>
        </p:nvSpPr>
        <p:spPr>
          <a:xfrm>
            <a:off x="838200" y="365125"/>
            <a:ext cx="10515600" cy="752475"/>
          </a:xfrm>
        </p:spPr>
        <p:txBody>
          <a:bodyPr>
            <a:normAutofit/>
          </a:bodyPr>
          <a:lstStyle/>
          <a:p>
            <a:r>
              <a:rPr lang="en-US" altLang="zh-CN" sz="3600" dirty="0" err="1">
                <a:solidFill>
                  <a:schemeClr val="bg1"/>
                </a:solidFill>
                <a:latin typeface="Bahnschrift" panose="020B0502040204020203" pitchFamily="34" charset="0"/>
              </a:rPr>
              <a:t>Moodboard</a:t>
            </a:r>
            <a:endParaRPr lang="zh-CN" altLang="en-US" sz="3600" dirty="0">
              <a:solidFill>
                <a:schemeClr val="bg1"/>
              </a:solidFill>
              <a:latin typeface="Bahnschrift" panose="020B0502040204020203" pitchFamily="34" charset="0"/>
            </a:endParaRPr>
          </a:p>
        </p:txBody>
      </p:sp>
      <p:pic>
        <p:nvPicPr>
          <p:cNvPr id="4" name="图片 3">
            <a:extLst>
              <a:ext uri="{FF2B5EF4-FFF2-40B4-BE49-F238E27FC236}">
                <a16:creationId xmlns:a16="http://schemas.microsoft.com/office/drawing/2014/main" id="{24906CF0-ECF0-0ED1-5F5F-E1068C6B0B26}"/>
              </a:ext>
            </a:extLst>
          </p:cNvPr>
          <p:cNvPicPr>
            <a:picLocks noChangeAspect="1"/>
          </p:cNvPicPr>
          <p:nvPr/>
        </p:nvPicPr>
        <p:blipFill>
          <a:blip r:embed="rId3"/>
          <a:stretch>
            <a:fillRect/>
          </a:stretch>
        </p:blipFill>
        <p:spPr>
          <a:xfrm>
            <a:off x="337093" y="1117601"/>
            <a:ext cx="4109155" cy="2311400"/>
          </a:xfrm>
          <a:prstGeom prst="rect">
            <a:avLst/>
          </a:prstGeom>
        </p:spPr>
      </p:pic>
      <p:pic>
        <p:nvPicPr>
          <p:cNvPr id="2052" name="Picture 4" descr="故事 Pin 图图片">
            <a:extLst>
              <a:ext uri="{FF2B5EF4-FFF2-40B4-BE49-F238E27FC236}">
                <a16:creationId xmlns:a16="http://schemas.microsoft.com/office/drawing/2014/main" id="{85955B7D-E234-E1FA-FFAB-7CD274BEC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46" y="3734894"/>
            <a:ext cx="2005505" cy="20055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故事 Pin 图图片">
            <a:extLst>
              <a:ext uri="{FF2B5EF4-FFF2-40B4-BE49-F238E27FC236}">
                <a16:creationId xmlns:a16="http://schemas.microsoft.com/office/drawing/2014/main" id="{5A7EA0DC-5180-38B9-E859-EF5550E34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151" y="3686817"/>
            <a:ext cx="3086383" cy="22801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4880238-9718-F1CF-F0A1-F127AC324B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70" y="3428999"/>
            <a:ext cx="2751982" cy="29446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17E285C2-28C2-DCD4-9DF4-E209D144CF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743" y="553902"/>
            <a:ext cx="4892190" cy="29446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937E12E-DCD0-B3DC-2484-527F03D543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988" y="2990740"/>
            <a:ext cx="3260015" cy="367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55400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TotalTime>
  <Words>527</Words>
  <Application>Microsoft Office PowerPoint</Application>
  <PresentationFormat>宽屏</PresentationFormat>
  <Paragraphs>36</Paragraphs>
  <Slides>10</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等线</vt:lpstr>
      <vt:lpstr>等线 Light</vt:lpstr>
      <vt:lpstr>Arial</vt:lpstr>
      <vt:lpstr>Bahnschrift</vt:lpstr>
      <vt:lpstr>Office 主题​​</vt:lpstr>
      <vt:lpstr>Clean Disposal</vt:lpstr>
      <vt:lpstr>Target Audience</vt:lpstr>
      <vt:lpstr>Essential Experience</vt:lpstr>
      <vt:lpstr>Design Intention</vt:lpstr>
      <vt:lpstr>Game Pillars</vt:lpstr>
      <vt:lpstr>Game Pillars</vt:lpstr>
      <vt:lpstr>Core Game Loop</vt:lpstr>
      <vt:lpstr>Visual Mock-up</vt:lpstr>
      <vt:lpstr>Moodboard</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Jiayun Zou</dc:creator>
  <cp:lastModifiedBy>Jiayun Zou</cp:lastModifiedBy>
  <cp:revision>3</cp:revision>
  <dcterms:created xsi:type="dcterms:W3CDTF">2025-11-06T02:19:20Z</dcterms:created>
  <dcterms:modified xsi:type="dcterms:W3CDTF">2025-11-06T06:33:29Z</dcterms:modified>
</cp:coreProperties>
</file>