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6" r:id="rId5"/>
    <p:sldId id="267" r:id="rId6"/>
    <p:sldId id="264" r:id="rId7"/>
    <p:sldId id="265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B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79C62-04AB-4C7B-AE1E-C443152C5629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33836-AB37-4448-8DAB-EE1C66DD00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288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F33836-AB37-4448-8DAB-EE1C66DD00F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56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0C765-BFFD-B7DB-883A-CF58F6D01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9A987AE-C604-751B-4E95-ED0D5806C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97D6EC-D02B-B3B7-369D-3C8537D16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9F9904-0F36-546C-FBBA-DF0D02C9E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DE62EA-F6B3-FB62-CA41-32486A779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41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F0667E-CCF7-0512-DE8E-C8A6491D3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9E1569-9232-3202-FBFD-799F82CE6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187B2C-1688-29D1-0C41-6D5A72C7A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C850D7-F91F-D509-1258-D8A88C516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386D9D-41D3-E5F7-EEC2-665F5DD0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40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8B066B-F915-ED2E-1CF8-4B6DC17F4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0B3DF71-6D48-99EE-CDAD-FE39E45E8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832968-4A7D-F176-5EA1-724889BC3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0D6A0D-CCF9-EC9D-2782-0DB27CFB7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88FA3E-A280-910A-AF60-F651E8593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72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368182-7018-1A83-4A8E-A19AE6CF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17F334-B99A-657A-FA5D-1BFFD8A1E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01A44E-191F-B5F4-2F0F-57C216816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6DD4A3-B1F8-404F-F164-47ABA9AF6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B88BF5-BD4E-6F76-D8A1-55F78C20B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B3F561-712B-E13E-762B-E8CAF61B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74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903E8D-ECAC-85D2-4813-92B8179B0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7188F4-0EE7-087C-F326-5D43398FE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817568B-BCED-9DFD-721A-AEFD01028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ADB5607-2B5B-A2FE-E1C3-9A617DDA8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DBD2659-1724-7DDB-EFBD-3AA2C8A15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17CC4E-9802-1DBC-1363-482E39031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5D69F67-F1EC-A317-3460-CF5C36B8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7386F50-5D5F-062E-4597-CA0E0E21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58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AFBB95-8C7A-A640-AF66-70935D9F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FC23FD-0B23-3E15-E316-AC474B5B5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6976007-FBD9-F7ED-7D0B-6AFD0E538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ED3D4B-9A79-E163-4E84-5CA5C3EC0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247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185B9E7-4AE0-55FB-42D1-9CF7F6B44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7D3A05A-87FD-6D56-4169-7D12A3C3A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823727-2135-08F8-738D-F9483C5DD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470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FF325C-2135-10A2-0654-DDA4C5564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83D081-0AA8-BAF6-8498-DA32E2B0A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A024979-5154-860F-DE19-879D5982F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095D44-31B6-4BA4-0109-4C4EC763B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2B73BB-E689-575C-089D-2029C8DD4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777321-C72A-CFFA-341B-E6738DE43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89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79AD5-F74E-7DEC-77C0-001707E04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C475AB3-1C14-C32E-3DAC-A2D12EC08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3AB2F1E-F81A-1DBF-34E8-354705267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6C8D275-1864-8E6A-9FC3-17FCFFCEA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96C7A4-CDA6-28F6-C5DB-470AAEDE7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555D2F-4091-593F-FF49-C08270C0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18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F9002-DDD9-B2E9-F946-D72B30B7D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59232D8-F4BF-660B-4A6C-74799E990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CAC38C-E230-99FA-4E76-6C1AA3FBC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16663B-22E3-9387-5701-09A68545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ADCAB4-D9A4-66FB-9649-EB6BADF0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57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EC0829D-06AC-0987-378C-47FBF7BCFB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D58C10-3A14-0598-DB52-3ECF7F4CE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677E22-1179-B9C4-D8F5-3EEE1F4DF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533BC8-713A-09A6-0CB3-CFBD99638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6266A-23C3-90E6-2D99-647E1BB7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699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ED52724-6BDA-A932-1E6C-CFC3E45AF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17ED1C-DED6-2133-BB87-5299A3E90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5C96D2-B4CE-81A6-575C-05A453D03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44D63-068E-48D2-A372-0534E424B4EF}" type="datetimeFigureOut">
              <a:rPr lang="zh-CN" altLang="en-US" smtClean="0"/>
              <a:t>2025/12/11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3FA12F-C09D-2822-CEF5-704412784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7F7C7D-46D3-260C-1CFC-7D6A99478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91CA71-83CF-460C-8F2E-5DF5DBFC5B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25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图片 8" descr="图示&#10;&#10;AI 生成的内容可能不正确。">
            <a:extLst>
              <a:ext uri="{FF2B5EF4-FFF2-40B4-BE49-F238E27FC236}">
                <a16:creationId xmlns:a16="http://schemas.microsoft.com/office/drawing/2014/main" id="{1F5D539B-03D8-FE82-0CAE-4916C0CBC5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" r="-1" b="-1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  <a:solidFill>
            <a:srgbClr val="080B12">
              <a:alpha val="68000"/>
            </a:srgbClr>
          </a:solidFill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1B73ED8-5147-93AC-1A86-715B270A8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724" y="2108876"/>
            <a:ext cx="3161940" cy="2640247"/>
          </a:xfrm>
        </p:spPr>
        <p:txBody>
          <a:bodyPr>
            <a:normAutofit/>
          </a:bodyPr>
          <a:lstStyle/>
          <a:p>
            <a:pPr algn="l"/>
            <a:r>
              <a:rPr lang="en-US" altLang="zh-CN" sz="7200" dirty="0">
                <a:solidFill>
                  <a:srgbClr val="FF0000"/>
                </a:solidFill>
                <a:latin typeface="Bernard MT Condensed" panose="02050806060905020404" pitchFamily="18" charset="0"/>
                <a:ea typeface="ADLaM Display" panose="020F0502020204030204" pitchFamily="2" charset="0"/>
                <a:cs typeface="ADLaM Display" panose="020F0502020204030204" pitchFamily="2" charset="0"/>
              </a:rPr>
              <a:t>Clean Disposal</a:t>
            </a:r>
            <a:endParaRPr lang="zh-CN" altLang="en-US" sz="7200" dirty="0">
              <a:solidFill>
                <a:srgbClr val="FF0000"/>
              </a:solidFill>
              <a:latin typeface="Bernard MT Condensed" panose="02050806060905020404" pitchFamily="18" charset="0"/>
              <a:cs typeface="ADLaM Display" panose="020F0502020204030204" pitchFamily="2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0517C92-AAD5-0C02-4C14-73C9EF4D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724" y="4804858"/>
            <a:ext cx="3306089" cy="665802"/>
          </a:xfrm>
        </p:spPr>
        <p:txBody>
          <a:bodyPr>
            <a:no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To feel clean, but not innocent</a:t>
            </a:r>
          </a:p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To clean the mess, only to realize you were part of it all along</a:t>
            </a:r>
          </a:p>
        </p:txBody>
      </p:sp>
    </p:spTree>
    <p:extLst>
      <p:ext uri="{BB962C8B-B14F-4D97-AF65-F5344CB8AC3E}">
        <p14:creationId xmlns:p14="http://schemas.microsoft.com/office/powerpoint/2010/main" val="30837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C653AA3-FC97-B688-855B-C49787CE9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GB" altLang="zh-CN" sz="6800">
                <a:solidFill>
                  <a:schemeClr val="bg1"/>
                </a:solidFill>
                <a:latin typeface="Bahnschrift" panose="020B0502040204020203" pitchFamily="34" charset="0"/>
              </a:rPr>
              <a:t>Target Audience</a:t>
            </a:r>
            <a:endParaRPr lang="zh-CN" altLang="en-US" sz="680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5A7CE8-515F-81B1-ED0E-D258F43A4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r>
              <a:rPr lang="en-US" altLang="zh-CN" sz="1900" b="1">
                <a:solidFill>
                  <a:schemeClr val="bg1"/>
                </a:solidFill>
              </a:rPr>
              <a:t>Age Rating:</a:t>
            </a:r>
            <a:r>
              <a:rPr lang="en-US" altLang="zh-CN" sz="1900">
                <a:solidFill>
                  <a:schemeClr val="bg1"/>
                </a:solidFill>
              </a:rPr>
              <a:t> 16+ (for mature themes, psychological tension, and moral complexity)</a:t>
            </a:r>
          </a:p>
          <a:p>
            <a:r>
              <a:rPr lang="en-US" altLang="zh-CN" sz="1900">
                <a:solidFill>
                  <a:schemeClr val="bg1"/>
                </a:solidFill>
              </a:rPr>
              <a:t>Players who like social narratives, psychological suspense and slow-paced indie games
Players who prefer immersive moral choices and a </a:t>
            </a:r>
            <a:r>
              <a:rPr lang="en-US" altLang="zh-CN" sz="1900" b="1">
                <a:solidFill>
                  <a:schemeClr val="bg1"/>
                </a:solidFill>
              </a:rPr>
              <a:t>lingering emotional impact experiences</a:t>
            </a:r>
            <a:r>
              <a:rPr lang="en-US" altLang="zh-CN" sz="1900">
                <a:solidFill>
                  <a:schemeClr val="bg1"/>
                </a:solidFill>
              </a:rPr>
              <a:t> over fast-paced action</a:t>
            </a:r>
          </a:p>
          <a:p>
            <a:pPr marL="0" indent="0">
              <a:buNone/>
            </a:pPr>
            <a:endParaRPr lang="en-US" altLang="zh-CN" sz="1900">
              <a:solidFill>
                <a:schemeClr val="bg1"/>
              </a:solidFill>
            </a:endParaRPr>
          </a:p>
          <a:p>
            <a:pPr marL="0" indent="0">
              <a:buNone/>
            </a:pPr>
            <a:br>
              <a:rPr lang="zh-CN" altLang="en-US" sz="1900">
                <a:solidFill>
                  <a:schemeClr val="bg1"/>
                </a:solidFill>
              </a:rPr>
            </a:br>
            <a:r>
              <a:rPr lang="en-US" altLang="zh-CN" sz="1900" b="1">
                <a:solidFill>
                  <a:schemeClr val="bg1"/>
                </a:solidFill>
              </a:rPr>
              <a:t>Tags:</a:t>
            </a:r>
            <a:r>
              <a:rPr lang="zh-CN" altLang="en-US" sz="1900">
                <a:solidFill>
                  <a:schemeClr val="bg1"/>
                </a:solidFill>
              </a:rPr>
              <a:t> </a:t>
            </a:r>
            <a:endParaRPr lang="en-US" altLang="zh-CN" sz="19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sz="1900">
                <a:solidFill>
                  <a:schemeClr val="bg1"/>
                </a:solidFill>
              </a:rPr>
              <a:t>Narrative Adventure/Psychological Thriller/Choice-Driven/Walking Simulator (Light)/Atmospheric</a:t>
            </a:r>
            <a:endParaRPr lang="zh-CN" altLang="en-US" sz="1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575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AD9F99-D5B2-62F2-4CC0-C58746CFB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40DF188-3F0E-C0E6-0B6D-228C0389F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GB" altLang="zh-CN" sz="5600">
                <a:solidFill>
                  <a:schemeClr val="bg1"/>
                </a:solidFill>
                <a:latin typeface="Bahnschrift" panose="020B0502040204020203" pitchFamily="34" charset="0"/>
              </a:rPr>
              <a:t>Essential Experience</a:t>
            </a:r>
            <a:endParaRPr lang="zh-CN" altLang="en-US" sz="560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8B594F-6172-D084-8ADA-24D57DF55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altLang="zh-CN" sz="17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altLang="zh-CN" sz="1700">
                <a:solidFill>
                  <a:schemeClr val="bg1"/>
                </a:solidFill>
              </a:rPr>
              <a:t>An experience of quiet guilt and slow-burning tension</a:t>
            </a:r>
          </a:p>
          <a:p>
            <a:pPr marL="0" indent="0">
              <a:buNone/>
            </a:pPr>
            <a:r>
              <a:rPr lang="en-US" altLang="zh-CN" sz="1700">
                <a:solidFill>
                  <a:schemeClr val="bg1"/>
                </a:solidFill>
              </a:rPr>
              <a:t>where every attempt to fix things only makes you look more suspicious</a:t>
            </a:r>
          </a:p>
          <a:p>
            <a:pPr marL="0" indent="0">
              <a:buNone/>
            </a:pPr>
            <a:endParaRPr lang="en-US" altLang="zh-CN" sz="1700">
              <a:solidFill>
                <a:schemeClr val="bg1"/>
              </a:solidFill>
            </a:endParaRPr>
          </a:p>
          <a:p>
            <a:r>
              <a:rPr lang="en-US" altLang="zh-CN" sz="1700" b="1">
                <a:solidFill>
                  <a:schemeClr val="bg1"/>
                </a:solidFill>
              </a:rPr>
              <a:t>The player’s goal is to handle a small, harmless problem while trying to maintain a sense of normal life as misunderstandings escalate.</a:t>
            </a:r>
          </a:p>
          <a:p>
            <a:endParaRPr lang="en-US" altLang="zh-CN" sz="1700" b="1">
              <a:solidFill>
                <a:schemeClr val="bg1"/>
              </a:solidFill>
            </a:endParaRPr>
          </a:p>
          <a:p>
            <a:r>
              <a:rPr lang="en-US" altLang="zh-CN" sz="1700" b="1">
                <a:solidFill>
                  <a:schemeClr val="bg1"/>
                </a:solidFill>
              </a:rPr>
              <a:t>Players achieve this by observing subtle changes, making everyday choices, and navigating a world that continually misinterprets their intentions.</a:t>
            </a:r>
          </a:p>
        </p:txBody>
      </p:sp>
    </p:spTree>
    <p:extLst>
      <p:ext uri="{BB962C8B-B14F-4D97-AF65-F5344CB8AC3E}">
        <p14:creationId xmlns:p14="http://schemas.microsoft.com/office/powerpoint/2010/main" val="1996752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70F2D9-44DA-4075-E3E1-771446D69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AE680D7-0196-87D9-C957-1444FF17B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635" y="1250575"/>
            <a:ext cx="4604274" cy="4163210"/>
          </a:xfrm>
        </p:spPr>
        <p:txBody>
          <a:bodyPr anchor="ctr">
            <a:normAutofit/>
          </a:bodyPr>
          <a:lstStyle/>
          <a:p>
            <a:r>
              <a:rPr lang="en-US" altLang="zh-CN" sz="6200" dirty="0">
                <a:solidFill>
                  <a:schemeClr val="bg1"/>
                </a:solidFill>
                <a:latin typeface="Bahnschrift" panose="020B0502040204020203" pitchFamily="34" charset="0"/>
              </a:rPr>
              <a:t>What Makes </a:t>
            </a:r>
            <a:r>
              <a:rPr lang="en-US" altLang="zh-CN" sz="6200" dirty="0">
                <a:solidFill>
                  <a:schemeClr val="accent2"/>
                </a:solidFill>
                <a:latin typeface="Bahnschrift" panose="020B0502040204020203" pitchFamily="34" charset="0"/>
              </a:rPr>
              <a:t>Clean Disposal </a:t>
            </a:r>
            <a:r>
              <a:rPr lang="en-US" altLang="zh-CN" sz="6200" dirty="0">
                <a:solidFill>
                  <a:schemeClr val="bg1"/>
                </a:solidFill>
                <a:latin typeface="Bahnschrift" panose="020B0502040204020203" pitchFamily="34" charset="0"/>
              </a:rPr>
              <a:t>Unique?</a:t>
            </a:r>
            <a:endParaRPr lang="zh-CN" altLang="en-US" sz="6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C57604-0CFD-4023-B9BD-107166A25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476" y="1100949"/>
            <a:ext cx="4996593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EFF7AE-F438-65E0-215F-EB94D9CDE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223" y="860612"/>
            <a:ext cx="6193067" cy="5023821"/>
          </a:xfrm>
        </p:spPr>
        <p:txBody>
          <a:bodyPr anchor="ctr">
            <a:norm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Misinterpretation as the core mechanic 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    — every reasonable action becomes suspicious.</a:t>
            </a:r>
          </a:p>
          <a:p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en-US" altLang="zh-CN" sz="2400" b="1" dirty="0">
                <a:solidFill>
                  <a:schemeClr val="bg1"/>
                </a:solidFill>
              </a:rPr>
              <a:t>Atmospheric feedback instead of UI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chemeClr val="bg1"/>
                </a:solidFill>
              </a:rPr>
              <a:t>    — news, lighting, and sound shift dynamically</a:t>
            </a:r>
          </a:p>
          <a:p>
            <a:endParaRPr lang="en-US" altLang="zh-CN" sz="2000" dirty="0">
              <a:solidFill>
                <a:schemeClr val="bg1"/>
              </a:solidFill>
            </a:endParaRPr>
          </a:p>
          <a:p>
            <a:r>
              <a:rPr lang="en-US" altLang="zh-CN" sz="2400" b="1" dirty="0">
                <a:solidFill>
                  <a:schemeClr val="bg1"/>
                </a:solidFill>
              </a:rPr>
              <a:t>A narrative where intention and perception constantly collide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bg1"/>
                </a:solidFill>
              </a:rPr>
              <a:t>    </a:t>
            </a:r>
            <a:r>
              <a:rPr lang="en-US" altLang="zh-CN" sz="2000" dirty="0">
                <a:solidFill>
                  <a:schemeClr val="bg1"/>
                </a:solidFill>
              </a:rPr>
              <a:t>—You act normally—yet it looks suspicious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75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80581-E160-BC0F-C863-89533B8F7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F3E3BC6-CDB4-02AD-B0E7-AD5CFFE14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635" y="1250575"/>
            <a:ext cx="4604274" cy="4163210"/>
          </a:xfrm>
        </p:spPr>
        <p:txBody>
          <a:bodyPr anchor="ctr">
            <a:normAutofit/>
          </a:bodyPr>
          <a:lstStyle/>
          <a:p>
            <a:r>
              <a:rPr lang="en-GB" altLang="zh-CN" sz="6800">
                <a:solidFill>
                  <a:schemeClr val="bg1"/>
                </a:solidFill>
                <a:latin typeface="Bahnschrift" panose="020B0502040204020203" pitchFamily="34" charset="0"/>
              </a:rPr>
              <a:t>Production Scope</a:t>
            </a:r>
            <a:endParaRPr lang="zh-CN" altLang="en-US" sz="680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C57604-0CFD-4023-B9BD-107166A25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476" y="1100949"/>
            <a:ext cx="4996593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67058B-62C5-4C47-B075-DDF97BEE2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3224" y="860612"/>
            <a:ext cx="5688569" cy="5340491"/>
          </a:xfrm>
        </p:spPr>
        <p:txBody>
          <a:bodyPr anchor="ctr">
            <a:normAutofit fontScale="92500" lnSpcReduction="10000"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Small-scale environments </a:t>
            </a:r>
          </a:p>
          <a:p>
            <a:pPr marL="0" indent="0">
              <a:buNone/>
            </a:pPr>
            <a:r>
              <a:rPr lang="en-US" altLang="zh-CN" sz="1600" b="1" dirty="0">
                <a:solidFill>
                  <a:schemeClr val="bg1"/>
                </a:solidFill>
              </a:rPr>
              <a:t>	</a:t>
            </a:r>
            <a:r>
              <a:rPr lang="en-US" altLang="zh-CN" sz="1600" dirty="0">
                <a:solidFill>
                  <a:schemeClr val="bg1"/>
                </a:solidFill>
              </a:rPr>
              <a:t>(apartment, street corner, forest path)</a:t>
            </a: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2000" b="1" dirty="0">
                <a:solidFill>
                  <a:schemeClr val="bg1"/>
                </a:solidFill>
              </a:rPr>
              <a:t>Light interaction system </a:t>
            </a:r>
          </a:p>
          <a:p>
            <a:pPr marL="0" indent="0"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	(inspect, pick up, observe, simple choices)</a:t>
            </a: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2000" b="1" dirty="0">
                <a:solidFill>
                  <a:schemeClr val="bg1"/>
                </a:solidFill>
              </a:rPr>
              <a:t>Dynamic atmospheric feedback </a:t>
            </a:r>
          </a:p>
          <a:p>
            <a:pPr marL="0" indent="0">
              <a:buNone/>
            </a:pPr>
            <a:r>
              <a:rPr lang="en-US" altLang="zh-CN" sz="1600" b="1" dirty="0">
                <a:solidFill>
                  <a:schemeClr val="bg1"/>
                </a:solidFill>
              </a:rPr>
              <a:t>	</a:t>
            </a:r>
            <a:r>
              <a:rPr lang="en-US" altLang="zh-CN" sz="1600" dirty="0">
                <a:solidFill>
                  <a:schemeClr val="bg1"/>
                </a:solidFill>
              </a:rPr>
              <a:t>(news changes, sound shifts, lighting cues)</a:t>
            </a: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2000" b="1" dirty="0">
                <a:solidFill>
                  <a:schemeClr val="bg1"/>
                </a:solidFill>
              </a:rPr>
              <a:t>Simple narrative scripting</a:t>
            </a:r>
          </a:p>
          <a:p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2000" b="1" dirty="0">
                <a:solidFill>
                  <a:schemeClr val="bg1"/>
                </a:solidFill>
              </a:rPr>
              <a:t>No combat, no complex puzzles </a:t>
            </a:r>
          </a:p>
          <a:p>
            <a:pPr marL="0" indent="0">
              <a:buNone/>
            </a:pPr>
            <a:r>
              <a:rPr lang="en-US" altLang="zh-CN" sz="1600" b="1" dirty="0">
                <a:solidFill>
                  <a:schemeClr val="bg1"/>
                </a:solidFill>
              </a:rPr>
              <a:t>	</a:t>
            </a:r>
            <a:r>
              <a:rPr lang="en-US" altLang="zh-CN" sz="1600" dirty="0">
                <a:solidFill>
                  <a:schemeClr val="bg1"/>
                </a:solidFill>
              </a:rPr>
              <a:t>(low technical demand)</a:t>
            </a:r>
          </a:p>
          <a:p>
            <a:pPr marL="0" indent="0">
              <a:buNone/>
            </a:pP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en-US" altLang="zh-CN" sz="2000" b="1" dirty="0">
                <a:solidFill>
                  <a:schemeClr val="bg1"/>
                </a:solidFill>
              </a:rPr>
              <a:t>Focus on mood, pacing, and player interpretation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943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1E190-6407-FCA9-A64B-14796B04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36AEE0-B72E-A493-4B17-08A38C23A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Bahnschrift" panose="020B0502040204020203" pitchFamily="34" charset="0"/>
              </a:rPr>
              <a:t>Visual Mock-up</a:t>
            </a:r>
            <a:endParaRPr lang="zh-CN" altLang="en-US" sz="3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F509F36-5B55-CF73-D660-DD539DEDE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68" y="1117600"/>
            <a:ext cx="4753302" cy="261695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D5D5312-9DAC-44D7-7B19-F4871B09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186" y="1117601"/>
            <a:ext cx="4652364" cy="26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210AD77-0942-889C-11E9-7BF6A312A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291" y="3904905"/>
            <a:ext cx="4652364" cy="261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84718F6-8D78-165B-B0D3-0BAF79F59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120" y="3875920"/>
            <a:ext cx="4652364" cy="261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5EB5C9E-81B2-AE3B-95F2-8BDA802B8CBC}"/>
              </a:ext>
            </a:extLst>
          </p:cNvPr>
          <p:cNvSpPr txBox="1"/>
          <p:nvPr/>
        </p:nvSpPr>
        <p:spPr>
          <a:xfrm>
            <a:off x="10299266" y="22414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CN" sz="1800" dirty="0">
                <a:solidFill>
                  <a:schemeClr val="bg1"/>
                </a:solidFill>
              </a:rPr>
              <a:t>Outside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40E5C2-E132-803A-DACB-3EB69AC517E2}"/>
              </a:ext>
            </a:extLst>
          </p:cNvPr>
          <p:cNvSpPr txBox="1"/>
          <p:nvPr/>
        </p:nvSpPr>
        <p:spPr>
          <a:xfrm>
            <a:off x="1105910" y="5028716"/>
            <a:ext cx="8199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CN" sz="1800" dirty="0">
                <a:solidFill>
                  <a:schemeClr val="bg1"/>
                </a:solidFill>
              </a:rPr>
              <a:t>Inside</a:t>
            </a:r>
          </a:p>
        </p:txBody>
      </p:sp>
    </p:spTree>
    <p:extLst>
      <p:ext uri="{BB962C8B-B14F-4D97-AF65-F5344CB8AC3E}">
        <p14:creationId xmlns:p14="http://schemas.microsoft.com/office/powerpoint/2010/main" val="234809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1E09-C488-D5C7-5A5A-32836A7A7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AED6EC-3C12-D487-210F-5F07E3E9D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7698" y="194962"/>
            <a:ext cx="5570483" cy="313339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A55ED8D-7415-62DD-F145-4FDF4DFEA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/>
          </a:bodyPr>
          <a:lstStyle/>
          <a:p>
            <a:r>
              <a:rPr lang="en-US" altLang="zh-CN" sz="36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Moodboard</a:t>
            </a:r>
            <a:endParaRPr lang="zh-CN" altLang="en-US" sz="3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4906CF0-ECF0-0ED1-5F5F-E1068C6B0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93" y="1117601"/>
            <a:ext cx="4109155" cy="2311400"/>
          </a:xfrm>
          <a:prstGeom prst="rect">
            <a:avLst/>
          </a:prstGeom>
        </p:spPr>
      </p:pic>
      <p:pic>
        <p:nvPicPr>
          <p:cNvPr id="2052" name="Picture 4" descr="故事 Pin 图图片">
            <a:extLst>
              <a:ext uri="{FF2B5EF4-FFF2-40B4-BE49-F238E27FC236}">
                <a16:creationId xmlns:a16="http://schemas.microsoft.com/office/drawing/2014/main" id="{85955B7D-E234-E1FA-FFAB-7CD274BEC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46" y="3734894"/>
            <a:ext cx="2005505" cy="200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故事 Pin 图图片">
            <a:extLst>
              <a:ext uri="{FF2B5EF4-FFF2-40B4-BE49-F238E27FC236}">
                <a16:creationId xmlns:a16="http://schemas.microsoft.com/office/drawing/2014/main" id="{5A7EA0DC-5180-38B9-E859-EF5550E34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151" y="3686817"/>
            <a:ext cx="3086383" cy="228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84880238-9718-F1CF-F0A1-F127AC324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70" y="3428999"/>
            <a:ext cx="2751982" cy="294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17E285C2-28C2-DCD4-9DF4-E209D144C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743" y="553902"/>
            <a:ext cx="4892190" cy="294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B937E12E-DCD0-B3DC-2484-527F03D54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988" y="2990740"/>
            <a:ext cx="3260015" cy="367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554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>
            <a:extLst>
              <a:ext uri="{FF2B5EF4-FFF2-40B4-BE49-F238E27FC236}">
                <a16:creationId xmlns:a16="http://schemas.microsoft.com/office/drawing/2014/main" id="{7C5B829D-0370-CD41-AE8C-D4B5967DB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354" y="3683569"/>
            <a:ext cx="5366165" cy="301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E8A8937-F0FB-0AAE-91E8-3D228A34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08CBB24-7D7F-5C37-D2EB-E7BD35AB0B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6425"/>
            <a:ext cx="2609193" cy="262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故事 Pin 图图片">
            <a:extLst>
              <a:ext uri="{FF2B5EF4-FFF2-40B4-BE49-F238E27FC236}">
                <a16:creationId xmlns:a16="http://schemas.microsoft.com/office/drawing/2014/main" id="{0436E6D8-FB5D-16D5-0EF1-A1FF2B0F4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866" y="1027906"/>
            <a:ext cx="3642806" cy="273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870F7F12-9887-7A5A-1A1F-1144C85A3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54" y="4053467"/>
            <a:ext cx="4596637" cy="25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94F8D7D6-226A-D4BA-78CD-C2BA83641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349" y="484505"/>
            <a:ext cx="3817197" cy="216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545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281</Words>
  <Application>Microsoft Office PowerPoint</Application>
  <PresentationFormat>宽屏</PresentationFormat>
  <Paragraphs>47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等线</vt:lpstr>
      <vt:lpstr>等线 Light</vt:lpstr>
      <vt:lpstr>Arial</vt:lpstr>
      <vt:lpstr>Bahnschrift</vt:lpstr>
      <vt:lpstr>Bernard MT Condensed</vt:lpstr>
      <vt:lpstr>Office 主题​​</vt:lpstr>
      <vt:lpstr>Clean Disposal</vt:lpstr>
      <vt:lpstr>Target Audience</vt:lpstr>
      <vt:lpstr>Essential Experience</vt:lpstr>
      <vt:lpstr>What Makes Clean Disposal Unique?</vt:lpstr>
      <vt:lpstr>Production Scope</vt:lpstr>
      <vt:lpstr>Visual Mock-up</vt:lpstr>
      <vt:lpstr>Moodboard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Jiayun Zou</dc:creator>
  <cp:lastModifiedBy>Jiayun Zou</cp:lastModifiedBy>
  <cp:revision>5</cp:revision>
  <dcterms:created xsi:type="dcterms:W3CDTF">2025-11-06T02:19:20Z</dcterms:created>
  <dcterms:modified xsi:type="dcterms:W3CDTF">2025-12-11T13:30:05Z</dcterms:modified>
</cp:coreProperties>
</file>