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webp" ContentType="image/webp"/>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1" r:id="rId7"/>
  </p:sldIdLst>
  <p:sldSz cx="9144000" cy="6858000" type="screen4x3"/>
  <p:notesSz cx="6858000" cy="9144000"/>
  <p:defaultTextStyle>
    <a:defPPr>
      <a:defRPr lang="en-US"/>
    </a:defPPr>
    <a:lvl1pPr marL="0" lvl="0" indent="0" algn="l" defTabSz="91440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indent="0"/>
            <a:r>
              <a:rPr lang="zh-CN" altLang="en-US"/>
              <a:t>单击此处编辑母版标题样式</a:t>
            </a:r>
            <a:endParaRPr lang="zh-CN" altLang="en-US"/>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nchorCtr="0"/>
          <a:p>
            <a:pPr lvl="0" indent="-342900"/>
            <a:r>
              <a:rPr lang="zh-CN" altLang="en-US"/>
              <a:t>单击此处编辑母版文本样式</a:t>
            </a:r>
            <a:endParaRPr lang="zh-CN" altLang="en-US"/>
          </a:p>
          <a:p>
            <a:pPr lvl="1" indent="-28575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zh-CN" altLang="en-US"/>
          </a:p>
        </p:txBody>
      </p:sp>
      <p:sp>
        <p:nvSpPr>
          <p:cNvPr id="1028" name="日期占位符 1027"/>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fld id="{BB962C8B-B14F-4D97-AF65-F5344CB8AC3E}" type="datetime1">
              <a:rPr lang="zh-CN" altLang="en-US" strike="noStrike" noProof="1">
                <a:latin typeface="Arial" panose="020B0604020202020204" pitchFamily="34" charset="0"/>
                <a:ea typeface="宋体" panose="02010600030101010101" pitchFamily="2" charset="-122"/>
                <a:cs typeface="+mn-ea"/>
              </a:rPr>
            </a:fld>
            <a:endParaRPr lang="zh-CN" altLang="en-US" strike="noStrike" noProof="1">
              <a:latin typeface="Arial" panose="020B0604020202020204" pitchFamily="34" charset="0"/>
            </a:endParaRPr>
          </a:p>
        </p:txBody>
      </p:sp>
      <p:sp>
        <p:nvSpPr>
          <p:cNvPr id="1029" name="页脚占位符 1028"/>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webp"/></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7.png"/><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alphaModFix amt="37999"/>
          </a:blip>
          <a:stretch>
            <a:fillRect/>
          </a:stretch>
        </a:blipFill>
        <a:effectLst/>
      </p:bgPr>
    </p:bg>
    <p:spTree>
      <p:nvGrpSpPr>
        <p:cNvPr id="1" name=""/>
        <p:cNvGrpSpPr/>
        <p:nvPr/>
      </p:nvGrpSpPr>
      <p:grpSpPr/>
      <p:sp>
        <p:nvSpPr>
          <p:cNvPr id="2050" name="标题 3073"/>
          <p:cNvSpPr>
            <a:spLocks noGrp="1"/>
          </p:cNvSpPr>
          <p:nvPr>
            <p:ph type="ctrTitle"/>
          </p:nvPr>
        </p:nvSpPr>
        <p:spPr>
          <a:xfrm>
            <a:off x="41275" y="908050"/>
            <a:ext cx="9066213" cy="1470025"/>
          </a:xfrm>
          <a:ln/>
        </p:spPr>
        <p:txBody>
          <a:bodyPr anchor="ctr" anchorCtr="0"/>
          <a:p>
            <a:pPr defTabSz="914400">
              <a:buClrTx/>
              <a:buSzTx/>
              <a:buFontTx/>
              <a:buNone/>
            </a:pPr>
            <a:r>
              <a:rPr lang="zh-CN" altLang="en-US" sz="4400" kern="1200" baseline="0">
                <a:latin typeface="+mj-lt"/>
                <a:ea typeface="+mj-ea"/>
                <a:cs typeface="+mj-cs"/>
              </a:rPr>
              <a:t>《</a:t>
            </a:r>
            <a:r>
              <a:rPr lang="en-US" altLang="zh-CN" sz="4400" kern="1200" baseline="0">
                <a:latin typeface="+mj-lt"/>
                <a:ea typeface="+mj-ea"/>
                <a:cs typeface="+mj-cs"/>
              </a:rPr>
              <a:t>Chase – The Fading Warmth</a:t>
            </a:r>
            <a:r>
              <a:rPr lang="zh-CN" altLang="en-US" sz="4400" kern="1200" baseline="0">
                <a:latin typeface="+mj-lt"/>
                <a:ea typeface="+mj-ea"/>
                <a:cs typeface="+mj-cs"/>
              </a:rPr>
              <a:t>》</a:t>
            </a:r>
            <a:endParaRPr lang="zh-CN" altLang="en-US" sz="4400" kern="1200" baseline="0">
              <a:latin typeface="+mj-lt"/>
              <a:ea typeface="+mj-ea"/>
              <a:cs typeface="+mj-cs"/>
            </a:endParaRPr>
          </a:p>
        </p:txBody>
      </p:sp>
      <p:sp>
        <p:nvSpPr>
          <p:cNvPr id="2051" name="文本框 1"/>
          <p:cNvSpPr txBox="1"/>
          <p:nvPr/>
        </p:nvSpPr>
        <p:spPr>
          <a:xfrm>
            <a:off x="1331913" y="2060575"/>
            <a:ext cx="7154862" cy="1476375"/>
          </a:xfrm>
          <a:prstGeom prst="rect">
            <a:avLst/>
          </a:prstGeom>
          <a:noFill/>
          <a:ln w="9525">
            <a:noFill/>
          </a:ln>
        </p:spPr>
        <p:txBody>
          <a:bodyPr wrap="square" anchor="t" anchorCtr="0">
            <a:spAutoFit/>
          </a:bodyPr>
          <a:p>
            <a:r>
              <a:rPr lang="en-US" altLang="zh-CN">
                <a:latin typeface="Calibri" panose="020F0502020204030204" charset="0"/>
              </a:rPr>
              <a:t>                                        Essential Experience</a:t>
            </a:r>
            <a:r>
              <a:rPr lang="zh-CN" altLang="en-US">
                <a:latin typeface="Calibri" panose="020F0502020204030204" charset="0"/>
              </a:rPr>
              <a:t>：</a:t>
            </a:r>
            <a:endParaRPr lang="zh-CN" altLang="en-US">
              <a:latin typeface="Calibri" panose="020F0502020204030204" charset="0"/>
            </a:endParaRPr>
          </a:p>
          <a:p>
            <a:pPr algn="ctr"/>
            <a:r>
              <a:rPr lang="en-US" altLang="zh-CN">
                <a:latin typeface="Calibri" panose="020F0502020204030204" charset="0"/>
              </a:rPr>
              <a:t>I want players to feel how warmth and safety gradually fade into fear when ignored —</a:t>
            </a:r>
            <a:endParaRPr lang="en-US" altLang="zh-CN">
              <a:latin typeface="Calibri" panose="020F0502020204030204" charset="0"/>
            </a:endParaRPr>
          </a:p>
          <a:p>
            <a:pPr algn="ctr"/>
            <a:r>
              <a:rPr lang="en-US" altLang="zh-CN">
                <a:latin typeface="Calibri" panose="020F0502020204030204" charset="0"/>
              </a:rPr>
              <a:t>an emotional chase where the enemy is not a creature, but the loss of tenderness.</a:t>
            </a:r>
            <a:endParaRPr lang="en-US" altLang="zh-CN">
              <a:latin typeface="Calibri" panose="020F0502020204030204" charset="0"/>
            </a:endParaRPr>
          </a:p>
        </p:txBody>
      </p:sp>
      <p:sp>
        <p:nvSpPr>
          <p:cNvPr id="2052" name="文本框 2"/>
          <p:cNvSpPr txBox="1"/>
          <p:nvPr/>
        </p:nvSpPr>
        <p:spPr>
          <a:xfrm>
            <a:off x="971550" y="3603625"/>
            <a:ext cx="7539038" cy="914400"/>
          </a:xfrm>
          <a:prstGeom prst="rect">
            <a:avLst/>
          </a:prstGeom>
          <a:noFill/>
          <a:ln w="9525">
            <a:noFill/>
          </a:ln>
        </p:spPr>
        <p:txBody>
          <a:bodyPr wrap="square" anchor="t" anchorCtr="0">
            <a:spAutoFit/>
          </a:bodyPr>
          <a:p>
            <a:pPr algn="ctr"/>
            <a:r>
              <a:rPr lang="en-US" altLang="zh-CN">
                <a:latin typeface="Arial" panose="020B0604020202020204" pitchFamily="34" charset="0"/>
              </a:rPr>
              <a:t>Design Intention</a:t>
            </a:r>
            <a:r>
              <a:rPr lang="zh-CN" altLang="en-US">
                <a:latin typeface="Arial" panose="020B0604020202020204" pitchFamily="34" charset="0"/>
              </a:rPr>
              <a:t>：</a:t>
            </a:r>
            <a:endParaRPr lang="zh-CN" altLang="en-US">
              <a:latin typeface="Arial" panose="020B0604020202020204" pitchFamily="34" charset="0"/>
            </a:endParaRPr>
          </a:p>
          <a:p>
            <a:pPr algn="ctr"/>
            <a:r>
              <a:rPr lang="en-US" altLang="zh-CN">
                <a:latin typeface="Arial" panose="020B0604020202020204" pitchFamily="34" charset="0"/>
              </a:rPr>
              <a:t>The game creates the gaming experience through three pillars: "environment", "sound feedback", and "fear of the unknown".</a:t>
            </a:r>
            <a:endParaRPr lang="en-US" altLang="zh-CN">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3" name="文本框 3"/>
          <p:cNvSpPr txBox="1"/>
          <p:nvPr/>
        </p:nvSpPr>
        <p:spPr>
          <a:xfrm>
            <a:off x="147638" y="109538"/>
            <a:ext cx="3905250" cy="368300"/>
          </a:xfrm>
          <a:prstGeom prst="rect">
            <a:avLst/>
          </a:prstGeom>
          <a:noFill/>
          <a:ln w="9525">
            <a:noFill/>
          </a:ln>
        </p:spPr>
        <p:txBody>
          <a:bodyPr wrap="square" anchor="t" anchorCtr="0">
            <a:spAutoFit/>
          </a:bodyPr>
          <a:p>
            <a:r>
              <a:rPr lang="en-US" altLang="zh-CN">
                <a:latin typeface="Arial" panose="020B0604020202020204" pitchFamily="34" charset="0"/>
              </a:rPr>
              <a:t>Pillars1</a:t>
            </a:r>
            <a:r>
              <a:rPr lang="zh-CN" altLang="en-US">
                <a:latin typeface="Arial" panose="020B0604020202020204" pitchFamily="34" charset="0"/>
              </a:rPr>
              <a:t>：</a:t>
            </a:r>
            <a:r>
              <a:rPr lang="en-US" altLang="zh-CN" b="1">
                <a:latin typeface="Arial" panose="020B0604020202020204" pitchFamily="34" charset="0"/>
              </a:rPr>
              <a:t>Environmental pressure</a:t>
            </a:r>
            <a:endParaRPr lang="en-US" altLang="zh-CN" b="1">
              <a:latin typeface="Arial" panose="020B0604020202020204" pitchFamily="34" charset="0"/>
            </a:endParaRPr>
          </a:p>
        </p:txBody>
      </p:sp>
      <p:pic>
        <p:nvPicPr>
          <p:cNvPr id="3074" name="图片 4"/>
          <p:cNvPicPr/>
          <p:nvPr/>
        </p:nvPicPr>
        <p:blipFill>
          <a:blip r:embed="rId1"/>
          <a:stretch>
            <a:fillRect/>
          </a:stretch>
        </p:blipFill>
        <p:spPr>
          <a:xfrm>
            <a:off x="4197350" y="1773238"/>
            <a:ext cx="5003800" cy="3419475"/>
          </a:xfrm>
          <a:prstGeom prst="rect">
            <a:avLst/>
          </a:prstGeom>
          <a:noFill/>
          <a:ln w="9525">
            <a:noFill/>
          </a:ln>
        </p:spPr>
      </p:pic>
      <p:sp>
        <p:nvSpPr>
          <p:cNvPr id="3075" name="文本框 5"/>
          <p:cNvSpPr txBox="1"/>
          <p:nvPr/>
        </p:nvSpPr>
        <p:spPr>
          <a:xfrm>
            <a:off x="41275" y="620713"/>
            <a:ext cx="4156075" cy="1198562"/>
          </a:xfrm>
          <a:prstGeom prst="rect">
            <a:avLst/>
          </a:prstGeom>
          <a:noFill/>
          <a:ln w="9525">
            <a:noFill/>
          </a:ln>
        </p:spPr>
        <p:txBody>
          <a:bodyPr wrap="square" anchor="t" anchorCtr="0">
            <a:spAutoFit/>
          </a:bodyPr>
          <a:p>
            <a:r>
              <a:rPr lang="en-US" altLang="zh-CN">
                <a:latin typeface="Arial" panose="020B0604020202020204" pitchFamily="34" charset="0"/>
              </a:rPr>
              <a:t>The environment itself can bring pressure. By exerting mental stress on people within the environment through "lighting" or "Space".</a:t>
            </a:r>
            <a:endParaRPr lang="en-US" altLang="zh-CN">
              <a:latin typeface="Arial" panose="020B0604020202020204" pitchFamily="34" charset="0"/>
            </a:endParaRPr>
          </a:p>
        </p:txBody>
      </p:sp>
      <p:sp>
        <p:nvSpPr>
          <p:cNvPr id="3076" name="文本框 6"/>
          <p:cNvSpPr txBox="1"/>
          <p:nvPr/>
        </p:nvSpPr>
        <p:spPr>
          <a:xfrm>
            <a:off x="107950" y="2132013"/>
            <a:ext cx="3930650" cy="1476375"/>
          </a:xfrm>
          <a:prstGeom prst="rect">
            <a:avLst/>
          </a:prstGeom>
          <a:noFill/>
          <a:ln w="9525">
            <a:noFill/>
          </a:ln>
        </p:spPr>
        <p:txBody>
          <a:bodyPr wrap="square" anchor="t" anchorCtr="0">
            <a:spAutoFit/>
          </a:bodyPr>
          <a:p>
            <a:r>
              <a:rPr lang="en-US" altLang="zh-CN" b="1">
                <a:latin typeface="Arial" panose="020B0604020202020204" pitchFamily="34" charset="0"/>
              </a:rPr>
              <a:t>Lighting</a:t>
            </a:r>
            <a:r>
              <a:rPr lang="en-US" altLang="zh-CN">
                <a:latin typeface="Arial" panose="020B0604020202020204" pitchFamily="34" charset="0"/>
              </a:rPr>
              <a:t>: By using the gradient of light, let the warm light gradually become cold and dark, which will create a progressive psychological pressure</a:t>
            </a:r>
            <a:endParaRPr lang="en-US" altLang="zh-CN">
              <a:latin typeface="Arial" panose="020B0604020202020204" pitchFamily="34" charset="0"/>
            </a:endParaRPr>
          </a:p>
        </p:txBody>
      </p:sp>
      <p:sp>
        <p:nvSpPr>
          <p:cNvPr id="3077" name="文本框 8"/>
          <p:cNvSpPr txBox="1"/>
          <p:nvPr/>
        </p:nvSpPr>
        <p:spPr>
          <a:xfrm>
            <a:off x="147638" y="3717925"/>
            <a:ext cx="3694112" cy="922338"/>
          </a:xfrm>
          <a:prstGeom prst="rect">
            <a:avLst/>
          </a:prstGeom>
          <a:noFill/>
          <a:ln w="9525">
            <a:noFill/>
          </a:ln>
        </p:spPr>
        <p:txBody>
          <a:bodyPr wrap="square" anchor="t" anchorCtr="0">
            <a:spAutoFit/>
          </a:bodyPr>
          <a:p>
            <a:r>
              <a:rPr lang="en-US" altLang="zh-CN" b="1">
                <a:latin typeface="Arial" panose="020B0604020202020204" pitchFamily="34" charset="0"/>
              </a:rPr>
              <a:t>Space</a:t>
            </a:r>
            <a:r>
              <a:rPr lang="en-US" altLang="zh-CN">
                <a:latin typeface="Arial" panose="020B0604020202020204" pitchFamily="34" charset="0"/>
              </a:rPr>
              <a:t>: Narrow corridors and restricted views bring a sense of oppression</a:t>
            </a:r>
            <a:endParaRPr lang="en-US" altLang="zh-CN">
              <a:latin typeface="Arial" panose="020B0604020202020204" pitchFamily="34" charset="0"/>
            </a:endParaRPr>
          </a:p>
        </p:txBody>
      </p:sp>
      <p:sp>
        <p:nvSpPr>
          <p:cNvPr id="3078" name="文本框 9"/>
          <p:cNvSpPr txBox="1"/>
          <p:nvPr/>
        </p:nvSpPr>
        <p:spPr>
          <a:xfrm>
            <a:off x="2987675" y="5503863"/>
            <a:ext cx="5886450" cy="1198562"/>
          </a:xfrm>
          <a:prstGeom prst="rect">
            <a:avLst/>
          </a:prstGeom>
          <a:noFill/>
          <a:ln w="9525">
            <a:noFill/>
          </a:ln>
        </p:spPr>
        <p:txBody>
          <a:bodyPr wrap="square" anchor="t" anchorCtr="0">
            <a:spAutoFit/>
          </a:bodyPr>
          <a:p>
            <a:r>
              <a:rPr lang="en-US" altLang="zh-CN">
                <a:latin typeface="Arial" panose="020B0604020202020204" pitchFamily="34" charset="0"/>
              </a:rPr>
              <a:t>The environment itself changes emotionally.</a:t>
            </a:r>
            <a:endParaRPr lang="en-US" altLang="zh-CN">
              <a:latin typeface="Arial" panose="020B0604020202020204" pitchFamily="34" charset="0"/>
            </a:endParaRPr>
          </a:p>
          <a:p>
            <a:r>
              <a:rPr lang="en-US" altLang="zh-CN">
                <a:latin typeface="Arial" panose="020B0604020202020204" pitchFamily="34" charset="0"/>
              </a:rPr>
              <a:t>Lighting, color, and space gradually shift from warmth to oppression, making the player feel loss before realizing it.</a:t>
            </a:r>
            <a:endParaRPr lang="en-US" altLang="zh-CN">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文本框 3"/>
          <p:cNvSpPr txBox="1"/>
          <p:nvPr/>
        </p:nvSpPr>
        <p:spPr>
          <a:xfrm>
            <a:off x="179388" y="188913"/>
            <a:ext cx="3336925" cy="368300"/>
          </a:xfrm>
          <a:prstGeom prst="rect">
            <a:avLst/>
          </a:prstGeom>
          <a:noFill/>
          <a:ln w="9525">
            <a:noFill/>
          </a:ln>
        </p:spPr>
        <p:txBody>
          <a:bodyPr wrap="square" anchor="t" anchorCtr="0">
            <a:spAutoFit/>
          </a:bodyPr>
          <a:p>
            <a:r>
              <a:rPr lang="en-US" altLang="zh-CN">
                <a:latin typeface="Arial" panose="020B0604020202020204" pitchFamily="34" charset="0"/>
                <a:sym typeface="宋体" panose="02010600030101010101" pitchFamily="2" charset="-122"/>
              </a:rPr>
              <a:t>Pillars 2</a:t>
            </a:r>
            <a:r>
              <a:rPr lang="zh-CN" altLang="en-US">
                <a:latin typeface="Arial" panose="020B0604020202020204" pitchFamily="34" charset="0"/>
                <a:sym typeface="宋体" panose="02010600030101010101" pitchFamily="2" charset="-122"/>
              </a:rPr>
              <a:t>：</a:t>
            </a:r>
            <a:r>
              <a:rPr lang="en-US" altLang="zh-CN" b="1">
                <a:latin typeface="Arial" panose="020B0604020202020204" pitchFamily="34" charset="0"/>
                <a:sym typeface="宋体" panose="02010600030101010101" pitchFamily="2" charset="-122"/>
              </a:rPr>
              <a:t>Different cycles</a:t>
            </a:r>
            <a:endParaRPr lang="en-US" altLang="zh-CN" b="1">
              <a:latin typeface="Arial" panose="020B0604020202020204" pitchFamily="34" charset="0"/>
              <a:sym typeface="宋体" panose="02010600030101010101" pitchFamily="2" charset="-122"/>
            </a:endParaRPr>
          </a:p>
        </p:txBody>
      </p:sp>
      <p:sp>
        <p:nvSpPr>
          <p:cNvPr id="4102" name="文本框 2"/>
          <p:cNvSpPr txBox="1"/>
          <p:nvPr/>
        </p:nvSpPr>
        <p:spPr>
          <a:xfrm>
            <a:off x="107315" y="908685"/>
            <a:ext cx="3708400" cy="922020"/>
          </a:xfrm>
          <a:prstGeom prst="rect">
            <a:avLst/>
          </a:prstGeom>
          <a:noFill/>
          <a:ln w="9525">
            <a:noFill/>
          </a:ln>
        </p:spPr>
        <p:txBody>
          <a:bodyPr wrap="square" anchor="t" anchorCtr="0">
            <a:spAutoFit/>
          </a:bodyPr>
          <a:p>
            <a:r>
              <a:rPr lang="en-US" altLang="zh-CN" b="1">
                <a:latin typeface="Arial" panose="020B0604020202020204" pitchFamily="34" charset="0"/>
              </a:rPr>
              <a:t>Each cycle is roughly the same, but there will be some changes in some details</a:t>
            </a:r>
            <a:endParaRPr lang="en-US" altLang="zh-CN" b="1">
              <a:latin typeface="Arial" panose="020B0604020202020204" pitchFamily="34" charset="0"/>
            </a:endParaRPr>
          </a:p>
        </p:txBody>
      </p:sp>
      <p:sp>
        <p:nvSpPr>
          <p:cNvPr id="4103" name="文本框 3"/>
          <p:cNvSpPr txBox="1"/>
          <p:nvPr/>
        </p:nvSpPr>
        <p:spPr>
          <a:xfrm>
            <a:off x="4308475" y="5375275"/>
            <a:ext cx="3575050" cy="644525"/>
          </a:xfrm>
          <a:prstGeom prst="rect">
            <a:avLst/>
          </a:prstGeom>
          <a:noFill/>
          <a:ln w="9525">
            <a:noFill/>
          </a:ln>
        </p:spPr>
        <p:txBody>
          <a:bodyPr wrap="square" anchor="t" anchorCtr="0">
            <a:spAutoFit/>
          </a:bodyPr>
          <a:p>
            <a:r>
              <a:rPr lang="en-US" altLang="zh-CN">
                <a:latin typeface="Arial" panose="020B0604020202020204" pitchFamily="34" charset="0"/>
              </a:rPr>
              <a:t>Sound is a fragment of memory, each carrying a story</a:t>
            </a:r>
            <a:endParaRPr lang="en-US" altLang="zh-CN">
              <a:latin typeface="Arial" panose="020B0604020202020204" pitchFamily="34" charset="0"/>
            </a:endParaRPr>
          </a:p>
        </p:txBody>
      </p:sp>
      <p:pic>
        <p:nvPicPr>
          <p:cNvPr id="3" name="图片 2" descr="a6645916-dc6d-4fe8-8a54-f119b3941eaf"/>
          <p:cNvPicPr>
            <a:picLocks noChangeAspect="1"/>
          </p:cNvPicPr>
          <p:nvPr/>
        </p:nvPicPr>
        <p:blipFill>
          <a:blip r:embed="rId1"/>
          <a:stretch>
            <a:fillRect/>
          </a:stretch>
        </p:blipFill>
        <p:spPr>
          <a:xfrm>
            <a:off x="3721735" y="1621155"/>
            <a:ext cx="5422265" cy="3615690"/>
          </a:xfrm>
          <a:prstGeom prst="rect">
            <a:avLst/>
          </a:prstGeom>
        </p:spPr>
      </p:pic>
      <p:sp>
        <p:nvSpPr>
          <p:cNvPr id="4" name="文本框 3"/>
          <p:cNvSpPr txBox="1"/>
          <p:nvPr/>
        </p:nvSpPr>
        <p:spPr>
          <a:xfrm>
            <a:off x="107315" y="2708910"/>
            <a:ext cx="3139440" cy="2030095"/>
          </a:xfrm>
          <a:prstGeom prst="rect">
            <a:avLst/>
          </a:prstGeom>
          <a:noFill/>
        </p:spPr>
        <p:txBody>
          <a:bodyPr wrap="square" rtlCol="0">
            <a:spAutoFit/>
          </a:bodyPr>
          <a:p>
            <a:r>
              <a:rPr lang="en-US" altLang="zh-CN"/>
              <a:t>Each time a player makes a different choice, it will lead to different changes in the scene. It can be gaining or losing something, and all these changes contain information.</a:t>
            </a:r>
            <a:endParaRPr lang="en-US" altLang="zh-C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文本框 3"/>
          <p:cNvSpPr txBox="1"/>
          <p:nvPr/>
        </p:nvSpPr>
        <p:spPr>
          <a:xfrm>
            <a:off x="147638" y="92075"/>
            <a:ext cx="3484562" cy="368300"/>
          </a:xfrm>
          <a:prstGeom prst="rect">
            <a:avLst/>
          </a:prstGeom>
          <a:noFill/>
          <a:ln w="9525">
            <a:noFill/>
          </a:ln>
        </p:spPr>
        <p:txBody>
          <a:bodyPr wrap="square" anchor="t" anchorCtr="0">
            <a:spAutoFit/>
          </a:bodyPr>
          <a:p>
            <a:r>
              <a:rPr lang="en-US" altLang="zh-CN">
                <a:latin typeface="Arial" panose="020B0604020202020204" pitchFamily="34" charset="0"/>
                <a:sym typeface="宋体" panose="02010600030101010101" pitchFamily="2" charset="-122"/>
              </a:rPr>
              <a:t>Pillars 3</a:t>
            </a:r>
            <a:r>
              <a:rPr lang="zh-CN" altLang="en-US">
                <a:latin typeface="Arial" panose="020B0604020202020204" pitchFamily="34" charset="0"/>
                <a:sym typeface="宋体" panose="02010600030101010101" pitchFamily="2" charset="-122"/>
              </a:rPr>
              <a:t>：</a:t>
            </a:r>
            <a:r>
              <a:rPr lang="en-US" altLang="zh-CN">
                <a:latin typeface="Arial" panose="020B0604020202020204" pitchFamily="34" charset="0"/>
              </a:rPr>
              <a:t>fear of the unknown</a:t>
            </a:r>
            <a:endParaRPr lang="zh-CN" altLang="en-US">
              <a:latin typeface="Arial" panose="020B0604020202020204" pitchFamily="34" charset="0"/>
            </a:endParaRPr>
          </a:p>
        </p:txBody>
      </p:sp>
      <p:sp>
        <p:nvSpPr>
          <p:cNvPr id="5122" name="文本框 4"/>
          <p:cNvSpPr txBox="1"/>
          <p:nvPr/>
        </p:nvSpPr>
        <p:spPr>
          <a:xfrm>
            <a:off x="153988" y="460375"/>
            <a:ext cx="3481387" cy="644525"/>
          </a:xfrm>
          <a:prstGeom prst="rect">
            <a:avLst/>
          </a:prstGeom>
          <a:noFill/>
          <a:ln w="9525">
            <a:noFill/>
          </a:ln>
        </p:spPr>
        <p:txBody>
          <a:bodyPr wrap="square" anchor="t" anchorCtr="0">
            <a:spAutoFit/>
          </a:bodyPr>
          <a:p>
            <a:r>
              <a:rPr lang="en-US" altLang="zh-CN">
                <a:latin typeface="Arial" panose="020B0604020202020204" pitchFamily="34" charset="0"/>
              </a:rPr>
              <a:t>What is terrifying is not what you see, but what you cannot see.</a:t>
            </a:r>
            <a:endParaRPr lang="en-US" altLang="zh-CN">
              <a:latin typeface="Arial" panose="020B0604020202020204" pitchFamily="34" charset="0"/>
            </a:endParaRPr>
          </a:p>
        </p:txBody>
      </p:sp>
      <p:pic>
        <p:nvPicPr>
          <p:cNvPr id="5123" name="图片 8"/>
          <p:cNvPicPr/>
          <p:nvPr/>
        </p:nvPicPr>
        <p:blipFill>
          <a:blip r:embed="rId1"/>
          <a:stretch>
            <a:fillRect/>
          </a:stretch>
        </p:blipFill>
        <p:spPr>
          <a:xfrm>
            <a:off x="6661150" y="1104900"/>
            <a:ext cx="2090738" cy="4273550"/>
          </a:xfrm>
          <a:prstGeom prst="rect">
            <a:avLst/>
          </a:prstGeom>
          <a:noFill/>
          <a:ln w="9525">
            <a:noFill/>
          </a:ln>
        </p:spPr>
      </p:pic>
      <p:sp>
        <p:nvSpPr>
          <p:cNvPr id="5124" name="文本框 9"/>
          <p:cNvSpPr txBox="1"/>
          <p:nvPr/>
        </p:nvSpPr>
        <p:spPr>
          <a:xfrm>
            <a:off x="2952750" y="6076950"/>
            <a:ext cx="5364163" cy="646113"/>
          </a:xfrm>
          <a:prstGeom prst="rect">
            <a:avLst/>
          </a:prstGeom>
          <a:noFill/>
          <a:ln w="9525">
            <a:noFill/>
          </a:ln>
        </p:spPr>
        <p:txBody>
          <a:bodyPr wrap="square" anchor="t" anchorCtr="0">
            <a:spAutoFit/>
          </a:bodyPr>
          <a:p>
            <a:r>
              <a:rPr lang="en-US" altLang="zh-CN">
                <a:latin typeface="Arial" panose="020B0604020202020204" pitchFamily="34" charset="0"/>
              </a:rPr>
              <a:t>Even if players do not see any threats, they can still feel nervous.</a:t>
            </a:r>
            <a:endParaRPr lang="en-US" altLang="zh-CN">
              <a:latin typeface="Arial" panose="020B0604020202020204" pitchFamily="34" charset="0"/>
            </a:endParaRPr>
          </a:p>
        </p:txBody>
      </p:sp>
      <p:sp>
        <p:nvSpPr>
          <p:cNvPr id="5125" name="文本框 2"/>
          <p:cNvSpPr txBox="1"/>
          <p:nvPr/>
        </p:nvSpPr>
        <p:spPr>
          <a:xfrm>
            <a:off x="273050" y="3429000"/>
            <a:ext cx="3160713" cy="1476375"/>
          </a:xfrm>
          <a:prstGeom prst="rect">
            <a:avLst/>
          </a:prstGeom>
          <a:noFill/>
          <a:ln w="9525">
            <a:noFill/>
          </a:ln>
        </p:spPr>
        <p:txBody>
          <a:bodyPr wrap="square" anchor="t" anchorCtr="0">
            <a:spAutoFit/>
          </a:bodyPr>
          <a:p>
            <a:r>
              <a:rPr lang="en-US" altLang="zh-CN" b="1">
                <a:latin typeface="Arial" panose="020B0604020202020204" pitchFamily="34" charset="0"/>
              </a:rPr>
              <a:t>Psychological silence</a:t>
            </a:r>
            <a:r>
              <a:rPr lang="en-US" altLang="zh-CN">
                <a:latin typeface="Arial" panose="020B0604020202020204" pitchFamily="34" charset="0"/>
              </a:rPr>
              <a:t>: When warmth, sound, and presence fade,</a:t>
            </a:r>
            <a:endParaRPr lang="en-US" altLang="zh-CN">
              <a:latin typeface="Arial" panose="020B0604020202020204" pitchFamily="34" charset="0"/>
            </a:endParaRPr>
          </a:p>
          <a:p>
            <a:r>
              <a:rPr lang="en-US" altLang="zh-CN">
                <a:latin typeface="Arial" panose="020B0604020202020204" pitchFamily="34" charset="0"/>
              </a:rPr>
              <a:t>the emptiness itself becomes unsettling.</a:t>
            </a:r>
            <a:endParaRPr lang="en-US" altLang="zh-CN">
              <a:latin typeface="Arial" panose="020B0604020202020204" pitchFamily="34" charset="0"/>
            </a:endParaRPr>
          </a:p>
        </p:txBody>
      </p:sp>
      <p:sp>
        <p:nvSpPr>
          <p:cNvPr id="5126" name="文本框 3"/>
          <p:cNvSpPr txBox="1"/>
          <p:nvPr/>
        </p:nvSpPr>
        <p:spPr>
          <a:xfrm>
            <a:off x="352425" y="1268413"/>
            <a:ext cx="3279775" cy="2030412"/>
          </a:xfrm>
          <a:prstGeom prst="rect">
            <a:avLst/>
          </a:prstGeom>
          <a:noFill/>
          <a:ln w="9525">
            <a:noFill/>
          </a:ln>
        </p:spPr>
        <p:txBody>
          <a:bodyPr wrap="square" anchor="t" anchorCtr="0">
            <a:spAutoFit/>
          </a:bodyPr>
          <a:p>
            <a:r>
              <a:rPr lang="en-US" altLang="zh-CN" b="1">
                <a:latin typeface="Arial" panose="020B0604020202020204" pitchFamily="34" charset="0"/>
              </a:rPr>
              <a:t>Spatial contrast:</a:t>
            </a:r>
            <a:endParaRPr lang="en-US" altLang="zh-CN" b="1">
              <a:latin typeface="Arial" panose="020B0604020202020204" pitchFamily="34" charset="0"/>
            </a:endParaRPr>
          </a:p>
          <a:p>
            <a:r>
              <a:rPr lang="en-US" altLang="zh-CN">
                <a:latin typeface="Arial" panose="020B0604020202020204" pitchFamily="34" charset="0"/>
              </a:rPr>
              <a:t>The same corridor, once filled with warmth and human warmth, now only leaves emptiness and coldness. This change and contrast will prompt players to think</a:t>
            </a:r>
            <a:endParaRPr lang="en-US" altLang="zh-CN">
              <a:latin typeface="Arial" panose="020B0604020202020204" pitchFamily="34" charset="0"/>
            </a:endParaRPr>
          </a:p>
        </p:txBody>
      </p:sp>
      <p:pic>
        <p:nvPicPr>
          <p:cNvPr id="5127" name="图片 5" descr="40838a37-ab13-47af-814f-a5b431fe23cd"/>
          <p:cNvPicPr>
            <a:picLocks noChangeAspect="1"/>
          </p:cNvPicPr>
          <p:nvPr/>
        </p:nvPicPr>
        <p:blipFill>
          <a:blip r:embed="rId2"/>
          <a:stretch>
            <a:fillRect/>
          </a:stretch>
        </p:blipFill>
        <p:spPr>
          <a:xfrm>
            <a:off x="3995738" y="1123950"/>
            <a:ext cx="2182812" cy="4254500"/>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文本框 3"/>
          <p:cNvSpPr txBox="1"/>
          <p:nvPr/>
        </p:nvSpPr>
        <p:spPr>
          <a:xfrm>
            <a:off x="223838" y="3800475"/>
            <a:ext cx="8758237" cy="2571750"/>
          </a:xfrm>
          <a:prstGeom prst="rect">
            <a:avLst/>
          </a:prstGeom>
          <a:noFill/>
          <a:ln w="9525">
            <a:noFill/>
          </a:ln>
        </p:spPr>
        <p:txBody>
          <a:bodyPr wrap="square" anchor="t" anchorCtr="0"/>
          <a:p>
            <a:r>
              <a:rPr lang="zh-CN" altLang="en-US" sz="2400">
                <a:latin typeface="Calibri" panose="020F0502020204030204" charset="0"/>
              </a:rPr>
              <a:t>The game loop is different from the traditional "kill monsters and level up". Instead, it involves choices. Players start from the beginning, walk a certain distance, experience some events, see a scene and hear some sounds, and then face some choices. After that, they return to the starting point. The difference is that the scenes and sounds will change according to the player's choices, and eventually reach the ending.</a:t>
            </a:r>
            <a:endParaRPr lang="zh-CN" altLang="en-US" sz="2400">
              <a:latin typeface="Calibri" panose="020F0502020204030204" charset="0"/>
            </a:endParaRPr>
          </a:p>
        </p:txBody>
      </p:sp>
      <p:pic>
        <p:nvPicPr>
          <p:cNvPr id="6146" name="图片 5" descr="2025-11-06 14:23:50.030000"/>
          <p:cNvPicPr>
            <a:picLocks noChangeAspect="1"/>
          </p:cNvPicPr>
          <p:nvPr/>
        </p:nvPicPr>
        <p:blipFill>
          <a:blip r:embed="rId1"/>
          <a:stretch>
            <a:fillRect/>
          </a:stretch>
        </p:blipFill>
        <p:spPr>
          <a:xfrm>
            <a:off x="314325" y="38100"/>
            <a:ext cx="4533900" cy="3168650"/>
          </a:xfrm>
          <a:prstGeom prst="rect">
            <a:avLst/>
          </a:prstGeom>
          <a:noFill/>
          <a:ln w="9525">
            <a:noFill/>
          </a:ln>
        </p:spPr>
      </p:pic>
      <p:pic>
        <p:nvPicPr>
          <p:cNvPr id="6147" name="图片 6" descr="2025-11-06 14:24:24.622000"/>
          <p:cNvPicPr>
            <a:picLocks noChangeAspect="1"/>
          </p:cNvPicPr>
          <p:nvPr/>
        </p:nvPicPr>
        <p:blipFill>
          <a:blip r:embed="rId2"/>
          <a:stretch>
            <a:fillRect/>
          </a:stretch>
        </p:blipFill>
        <p:spPr>
          <a:xfrm>
            <a:off x="4848225" y="177800"/>
            <a:ext cx="4130675" cy="2887663"/>
          </a:xfrm>
          <a:prstGeom prst="rect">
            <a:avLst/>
          </a:prstGeom>
          <a:noFill/>
          <a:ln w="9525">
            <a:noFill/>
          </a:ln>
        </p:spPr>
      </p:pic>
    </p:spTree>
    <p:custDataLst>
      <p:tags r:id="rId3"/>
    </p:custDataLst>
  </p:cSld>
  <p:clrMapOvr>
    <a:masterClrMapping/>
  </p:clrMapOvr>
  <p:transition/>
</p:sld>
</file>

<file path=ppt/tags/tag1.xml><?xml version="1.0" encoding="utf-8"?>
<p:tagLst xmlns:p="http://schemas.openxmlformats.org/presentationml/2006/main">
  <p:tag name="KSO_WM_TEMPLATE_CATEGORY" val="preset"/>
  <p:tag name="KSO_WM_TEMPLATE_INDEX" val="22"/>
  <p:tag name="KSO_WM_TAG_VERSION" val="1.0"/>
  <p:tag name="KSO_WM_SLIDE_ID" val="preset22_1"/>
  <p:tag name="KSO_WM_SLIDE_INDEX" val="1"/>
  <p:tag name="KSO_WM_SLIDE_ITEM_CNT" val="2"/>
  <p:tag name="KSO_WM_SLIDE_LAYOUT" val="a_b"/>
  <p:tag name="KSO_WM_SLIDE_LAYOUT_CNT" val="1_1"/>
  <p:tag name="KSO_WM_SLIDE_TYPE" val="title"/>
  <p:tag name="KSO_WM_BEAUTIFY_FLAG" val="#wm#"/>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2121</Words>
  <Application>WPS 演示</Application>
  <PresentationFormat/>
  <Paragraphs>42</Paragraphs>
  <Slides>5</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vt:i4>
      </vt:variant>
    </vt:vector>
  </HeadingPairs>
  <TitlesOfParts>
    <vt:vector size="12" baseType="lpstr">
      <vt:lpstr>Arial</vt:lpstr>
      <vt:lpstr>宋体</vt:lpstr>
      <vt:lpstr>Wingdings</vt:lpstr>
      <vt:lpstr>Calibri</vt:lpstr>
      <vt:lpstr>微软雅黑</vt:lpstr>
      <vt:lpstr>Arial Unicode MS</vt:lpstr>
      <vt:lpstr>默认设计模板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张鑫阳</dc:creator>
  <cp:lastModifiedBy>Bismarck and Tirpitz</cp:lastModifiedBy>
  <cp:revision>7</cp:revision>
  <dcterms:created xsi:type="dcterms:W3CDTF">2025-07-23T00:59:22Z</dcterms:created>
  <dcterms:modified xsi:type="dcterms:W3CDTF">2025-11-12T12:02:15Z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ICV">
    <vt:lpwstr>7767D5C9BA3B47689500FB3D41810662_13</vt:lpwstr>
  </property>
</Properties>
</file>