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4" autoAdjust="0"/>
    <p:restoredTop sz="79396" autoAdjust="0"/>
  </p:normalViewPr>
  <p:slideViewPr>
    <p:cSldViewPr snapToGrid="0">
      <p:cViewPr>
        <p:scale>
          <a:sx n="65" d="100"/>
          <a:sy n="65" d="100"/>
        </p:scale>
        <p:origin x="112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3F31F-982C-445D-8E0D-5343D66FE9FC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CE501-6C27-45D1-8323-536E2E7889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09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6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First, Plants can purify the air, reducing the amount of pollutants in it.</a:t>
            </a:r>
          </a:p>
          <a:p>
            <a:r>
              <a:rPr lang="en-US" altLang="zh-CN" dirty="0"/>
              <a:t>Secondly, People can get food from plants. For example: vegetables, fruit and cereals. This is the main reason why people relies on planting.</a:t>
            </a:r>
          </a:p>
          <a:p>
            <a:r>
              <a:rPr lang="en-US" altLang="zh-CN" dirty="0"/>
              <a:t>Thirdly, Planting helps to protect biodiversity and maintain the balance of species in nature.</a:t>
            </a:r>
          </a:p>
          <a:p>
            <a:r>
              <a:rPr lang="en-US" altLang="zh-CN" dirty="0"/>
              <a:t>Last, Planting can enhance the living environment in urban cities.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89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93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Shandong cuisine is salty, </a:t>
            </a:r>
            <a:r>
              <a:rPr lang="en-US" altLang="zh-CN" dirty="0" err="1"/>
              <a:t>savoury</a:t>
            </a:r>
            <a:r>
              <a:rPr lang="en-US" altLang="zh-CN" dirty="0"/>
              <a:t> and rich </a:t>
            </a:r>
            <a:r>
              <a:rPr lang="en-US" altLang="zh-CN" dirty="0" err="1"/>
              <a:t>flavour</a:t>
            </a:r>
            <a:r>
              <a:rPr lang="en-US" altLang="zh-CN" dirty="0"/>
              <a:t>. It is popular in the north of </a:t>
            </a:r>
            <a:r>
              <a:rPr lang="en-US" altLang="zh-CN" dirty="0" err="1"/>
              <a:t>china</a:t>
            </a:r>
            <a:r>
              <a:rPr lang="en-US" altLang="zh-CN" dirty="0"/>
              <a:t>.</a:t>
            </a:r>
          </a:p>
          <a:p>
            <a:r>
              <a:rPr lang="en-US" altLang="zh-CN" dirty="0" err="1"/>
              <a:t>Huaiyang</a:t>
            </a:r>
            <a:r>
              <a:rPr lang="en-US" altLang="zh-CN" dirty="0"/>
              <a:t> Cuisine is precise knife work and light and sweet </a:t>
            </a:r>
            <a:r>
              <a:rPr lang="en-US" altLang="zh-CN" dirty="0" err="1"/>
              <a:t>flavour</a:t>
            </a:r>
            <a:r>
              <a:rPr lang="en-US" altLang="zh-CN" dirty="0"/>
              <a:t>. It is popular in the middle east of </a:t>
            </a:r>
            <a:r>
              <a:rPr lang="en-US" altLang="zh-CN" dirty="0" err="1"/>
              <a:t>china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Sichuan cuisine is red and very spicy. It is the most popular cuisine in </a:t>
            </a:r>
            <a:r>
              <a:rPr lang="en-US" altLang="zh-CN" dirty="0" err="1"/>
              <a:t>china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Cantonese cuisine is light and fresh </a:t>
            </a:r>
            <a:r>
              <a:rPr lang="en-US" altLang="zh-CN" dirty="0" err="1"/>
              <a:t>flavour</a:t>
            </a:r>
            <a:r>
              <a:rPr lang="en-US" altLang="zh-CN" dirty="0"/>
              <a:t>. It is popular in the south of </a:t>
            </a:r>
            <a:r>
              <a:rPr lang="en-US" altLang="zh-CN" dirty="0" err="1"/>
              <a:t>china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45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元宝：</a:t>
            </a:r>
            <a:r>
              <a:rPr lang="en-GB" altLang="zh-CN" dirty="0"/>
              <a:t>Traditional Chinese Currency</a:t>
            </a:r>
          </a:p>
          <a:p>
            <a:r>
              <a:rPr lang="en-US" altLang="zh-CN" dirty="0"/>
              <a:t>People hope their life as long as noodles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128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095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CE501-6C27-45D1-8323-536E2E7889D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09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978244-E639-0F10-E3BF-AFBB73289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7A64A9E-0CC1-A0EF-85C4-788F3FCE2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72A3A7-CC9B-FA8B-AD21-F5FE28332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C1AF23-0C94-78DA-3721-4D216323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237CDE-F272-7533-27A0-39797D74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51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192AC5-147A-5EE9-42DB-6377311D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F99A6C-BBF3-1D18-2381-D2DC5E64A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AE2C12-3DAA-B1D8-DAF4-37002007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3F8A17-0E96-44C5-464F-2D16D53A9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3AD749-743F-68C0-E10A-B08A3FE9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29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1046D-A57B-94B2-74D5-F3D1C03AC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835DC3-B725-D03B-E11E-E0A9DC0C5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F74E61-5FF9-7B1B-D94B-2CABF843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D337AA-F628-63C3-895E-1E27FF39A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D8AFD7-1F4B-B339-945F-23348F6B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993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915405-64D7-2280-3DE8-8C55818BF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067A1-2D20-A384-0C3C-41FDA356E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F2EBDAA-862A-51BF-5FC7-81849AD6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E306BC-5F60-383A-8D50-712F42EC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8991DE-22DB-F831-3E75-5DC83001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FC72A9-E937-CE52-36DA-D3343696C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8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A82E9-320C-0C69-988E-7163B87B8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3E109FD-D4B5-D4A4-12D4-2AB992264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422397-7063-340C-BD02-B6DFBCB47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7479527-2511-8F02-0C49-5E66D9A26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9B7DD6E-7CE3-D070-DE1B-50F421920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C7610DB-E2C7-F777-6918-CEBD01285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55F4CB3-BAB5-C585-3288-7C3979A99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86D995-CDE3-1096-3B84-A017E2C5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98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1F844-B4F6-C98D-624E-BAFF6D17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F25428-71D4-41FD-1CD6-3EDF26CCC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677AC8-4520-078A-E9D2-E68D32F7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EC43F7C-80ED-9B78-59D5-C799A567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72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41EC81C-6B8D-1BCB-5266-19A81D105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80C5FC-888E-CF22-C9EB-B53E1802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E91D3A-516E-470D-6D9B-8A9C430B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07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077726-70B0-1A7A-4B2D-DDD0AB1B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34A38C-0908-BB73-51BF-A7C787B0F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27A0A4-B45B-B109-B883-55051D296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A8AC394-FA30-3B65-6140-0EDF26C58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2EDD6A-1BF5-1414-61A6-80DC4DD32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7F3B4E-DD17-5DEB-0E2A-0CCC9160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33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63E91-681F-5134-A27E-1A87A2B25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8B7184D-013F-90F1-423B-838801E5974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62A926-2169-4404-4A04-A89882E30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32370E-292C-0ABF-B945-94245C75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A815AC-BCB6-AED2-CAB7-1E27E57EA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32DCF2-0C2C-C9C0-6A71-6335A1DD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44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0257A6-B6C9-A18D-1384-924F3BFA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1ADBD29-A1C5-3830-9D7F-DBB702DB1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E2FA20-C0C4-5B2E-167D-21FDC079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010172-58C3-4FFF-34B1-D61FF6A0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3F98AB-5A2C-C039-839B-E38DD0B64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69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3B3276-0D1C-2078-C5CD-B05AC621E0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A5F6459-8EA7-BC4D-1B13-6B82F736A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ADC6EC-971A-BB91-C0B1-C611F785C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898808-6C6A-CA92-F8B3-0A6A2114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69F980-FE72-ADCD-58F3-54F3F446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72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C3E7804-FD5B-2919-92B5-BFAC912B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C7DA46-7018-991A-62A8-E7E4B6F11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6E7971-4A54-EFF5-7E03-5C9C463F5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5A745-D469-4558-B3B7-6150B9DA97F0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9E8B8A-7BD6-6C65-4849-EF61B55C5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ED2B4F-A6DF-5CB4-0CAA-3E75F8B3A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C91C2-DDD3-487A-A901-0AE0E50152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14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D0409484-A5DA-053B-E7CC-F6E05E9A3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569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B88B8BA-A800-70E9-ED1C-018B2EB5BFDE}"/>
              </a:ext>
            </a:extLst>
          </p:cNvPr>
          <p:cNvPicPr>
            <a:picLocks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6" r="37340"/>
          <a:stretch>
            <a:fillRect/>
          </a:stretch>
        </p:blipFill>
        <p:spPr>
          <a:xfrm>
            <a:off x="0" y="0"/>
            <a:ext cx="3060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3BE409E-8109-FD48-3ED4-A72451B9FCE0}"/>
              </a:ext>
            </a:extLst>
          </p:cNvPr>
          <p:cNvPicPr>
            <a:picLocks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33615"/>
          <a:stretch>
            <a:fillRect/>
          </a:stretch>
        </p:blipFill>
        <p:spPr>
          <a:xfrm>
            <a:off x="3060000" y="0"/>
            <a:ext cx="306000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530C285-A4CE-B9D9-D583-0F0F6F21DEE2}"/>
              </a:ext>
            </a:extLst>
          </p:cNvPr>
          <p:cNvPicPr>
            <a:picLocks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9" r="44392"/>
          <a:stretch>
            <a:fillRect/>
          </a:stretch>
        </p:blipFill>
        <p:spPr>
          <a:xfrm>
            <a:off x="6120000" y="0"/>
            <a:ext cx="3060000" cy="6858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2ADABD4-B1FA-9600-E7BE-7EC4B0C2063F}"/>
              </a:ext>
            </a:extLst>
          </p:cNvPr>
          <p:cNvPicPr>
            <a:picLocks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0" r="20015"/>
          <a:stretch>
            <a:fillRect/>
          </a:stretch>
        </p:blipFill>
        <p:spPr>
          <a:xfrm>
            <a:off x="9180000" y="0"/>
            <a:ext cx="3024000" cy="685800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9AD6300-8DE4-6ADD-F244-123671D51F7A}"/>
              </a:ext>
            </a:extLst>
          </p:cNvPr>
          <p:cNvSpPr txBox="1"/>
          <p:nvPr/>
        </p:nvSpPr>
        <p:spPr>
          <a:xfrm>
            <a:off x="2624632" y="1720840"/>
            <a:ext cx="69907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</a:rPr>
              <a:t>Four Topics – </a:t>
            </a:r>
          </a:p>
          <a:p>
            <a:pPr algn="ctr"/>
            <a:r>
              <a:rPr lang="en-US" altLang="zh-CN" sz="5400" b="1" dirty="0">
                <a:solidFill>
                  <a:schemeClr val="bg1"/>
                </a:solidFill>
              </a:rPr>
              <a:t>Planting, Cooking, Chinese Food, Dessert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37992F2-8B5B-17AB-AAC0-C3547E3A5B29}"/>
              </a:ext>
            </a:extLst>
          </p:cNvPr>
          <p:cNvSpPr txBox="1"/>
          <p:nvPr/>
        </p:nvSpPr>
        <p:spPr>
          <a:xfrm>
            <a:off x="9443303" y="5514646"/>
            <a:ext cx="3323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-Yushan Yao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42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3FBE4A-5672-5203-C1D6-3F7B94C61318}"/>
              </a:ext>
            </a:extLst>
          </p:cNvPr>
          <p:cNvSpPr txBox="1"/>
          <p:nvPr/>
        </p:nvSpPr>
        <p:spPr>
          <a:xfrm>
            <a:off x="344128" y="186813"/>
            <a:ext cx="453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Topic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-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Planting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023F1F4-C4AE-9618-982F-AE77A418BC50}"/>
              </a:ext>
            </a:extLst>
          </p:cNvPr>
          <p:cNvSpPr txBox="1"/>
          <p:nvPr/>
        </p:nvSpPr>
        <p:spPr>
          <a:xfrm>
            <a:off x="344128" y="973393"/>
            <a:ext cx="4345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What is Planting?</a:t>
            </a:r>
            <a:endParaRPr lang="zh-CN" altLang="en-US" sz="20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9F8525-125D-1CE2-C34B-B5117A53B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8" y="3038997"/>
            <a:ext cx="2728981" cy="363219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04A2177-3CB4-46E8-1976-363CF90F958E}"/>
              </a:ext>
            </a:extLst>
          </p:cNvPr>
          <p:cNvSpPr txBox="1"/>
          <p:nvPr/>
        </p:nvSpPr>
        <p:spPr>
          <a:xfrm>
            <a:off x="344128" y="1566717"/>
            <a:ext cx="57518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The activity of putting plants into the ground or into container of soil so that they grow, or the activity of designing how they are arranged.</a:t>
            </a:r>
          </a:p>
          <a:p>
            <a:pPr algn="r"/>
            <a:r>
              <a:rPr lang="en-US" altLang="zh-CN" sz="2000" dirty="0"/>
              <a:t>- Cambridge Dictionary</a:t>
            </a:r>
            <a:endParaRPr lang="zh-CN" alt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E30D767-90AE-3DCF-3287-A2FCF4FE4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739" y="2060948"/>
            <a:ext cx="3658394" cy="461023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7A5E304-10DF-8030-078F-DB1101338553}"/>
              </a:ext>
            </a:extLst>
          </p:cNvPr>
          <p:cNvSpPr txBox="1"/>
          <p:nvPr/>
        </p:nvSpPr>
        <p:spPr>
          <a:xfrm>
            <a:off x="6632406" y="448421"/>
            <a:ext cx="4532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How does a plant grow?</a:t>
            </a:r>
            <a:endParaRPr lang="zh-CN" altLang="en-US" sz="28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A2F0D92-28C8-6C64-5108-C085DBF86BB1}"/>
              </a:ext>
            </a:extLst>
          </p:cNvPr>
          <p:cNvSpPr txBox="1"/>
          <p:nvPr/>
        </p:nvSpPr>
        <p:spPr>
          <a:xfrm>
            <a:off x="6632406" y="1111892"/>
            <a:ext cx="521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Seed → Germination → Seedling → Growth → Flower</a:t>
            </a:r>
            <a:r>
              <a:rPr lang="en-US" altLang="zh-CN" sz="2000" dirty="0"/>
              <a:t> </a:t>
            </a:r>
            <a:r>
              <a:rPr lang="zh-CN" altLang="zh-CN" sz="2000" dirty="0"/>
              <a:t>→</a:t>
            </a:r>
            <a:r>
              <a:rPr lang="en-US" altLang="zh-CN" sz="2000" dirty="0"/>
              <a:t> </a:t>
            </a:r>
            <a:r>
              <a:rPr lang="zh-CN" altLang="zh-CN" sz="2000" dirty="0"/>
              <a:t>Fruit</a:t>
            </a:r>
            <a:endParaRPr lang="zh-CN" altLang="en-US" sz="20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D3785C3-0D05-9E05-2B14-5C2C223CE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19" y="3030406"/>
            <a:ext cx="2728981" cy="364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29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DFB631-2F7B-8C6C-9558-9A7D8714610C}"/>
              </a:ext>
            </a:extLst>
          </p:cNvPr>
          <p:cNvSpPr txBox="1"/>
          <p:nvPr/>
        </p:nvSpPr>
        <p:spPr>
          <a:xfrm>
            <a:off x="203199" y="287867"/>
            <a:ext cx="9296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b="1" dirty="0"/>
              <a:t>Why do people enjoy gardening and planting?</a:t>
            </a:r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16CF15-D8DF-E98B-3162-AC56E02D7632}"/>
              </a:ext>
            </a:extLst>
          </p:cNvPr>
          <p:cNvSpPr txBox="1"/>
          <p:nvPr/>
        </p:nvSpPr>
        <p:spPr>
          <a:xfrm>
            <a:off x="507999" y="914400"/>
            <a:ext cx="11311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People enjoy gardening or plating, because it helps relieve stress, provides achievement, helps find sensory pleasure and has a social aspect (</a:t>
            </a:r>
            <a:r>
              <a:rPr lang="zh-CN" altLang="zh-CN" sz="2000" dirty="0"/>
              <a:t>Min, M. </a:t>
            </a:r>
            <a:r>
              <a:rPr lang="en-US" altLang="zh-CN" sz="2000" dirty="0"/>
              <a:t>, </a:t>
            </a:r>
            <a:r>
              <a:rPr lang="zh-CN" altLang="zh-CN" sz="2000" dirty="0"/>
              <a:t>2026)</a:t>
            </a:r>
            <a:r>
              <a:rPr lang="en-US" altLang="zh-CN" sz="2000" dirty="0"/>
              <a:t>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66E4-AA78-EDCD-D0AF-EF6414D54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72" y="1752581"/>
            <a:ext cx="3098801" cy="20573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FD8C07D-2E89-5E08-5E01-AC429ADD979B}"/>
              </a:ext>
            </a:extLst>
          </p:cNvPr>
          <p:cNvSpPr txBox="1"/>
          <p:nvPr/>
        </p:nvSpPr>
        <p:spPr>
          <a:xfrm>
            <a:off x="203199" y="6139246"/>
            <a:ext cx="117686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Reference</a:t>
            </a:r>
            <a:r>
              <a:rPr lang="zh-CN" altLang="en-US" sz="1600" dirty="0"/>
              <a:t>：</a:t>
            </a:r>
            <a:r>
              <a:rPr lang="zh-CN" altLang="zh-CN" sz="1600" dirty="0"/>
              <a:t> Min, M. (2026). </a:t>
            </a:r>
            <a:r>
              <a:rPr lang="zh-CN" altLang="zh-CN" sz="1600" i="1" dirty="0"/>
              <a:t>Why Do People Enjoy Gardening? | More Than Just Digging Dirt</a:t>
            </a:r>
            <a:r>
              <a:rPr lang="zh-CN" altLang="zh-CN" sz="1600" dirty="0"/>
              <a:t>. [online] Lawn Gear Lab. Available at: https://lawngearlab.com/why-do-people-enjoy-gardening/ [Accessed 2 Oct. 2026].</a:t>
            </a:r>
          </a:p>
          <a:p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FBF795-EA98-0FA2-C73D-3389856D5690}"/>
              </a:ext>
            </a:extLst>
          </p:cNvPr>
          <p:cNvSpPr txBox="1"/>
          <p:nvPr/>
        </p:nvSpPr>
        <p:spPr>
          <a:xfrm>
            <a:off x="507999" y="3924566"/>
            <a:ext cx="8303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Achievement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 </a:t>
            </a:r>
            <a:r>
              <a:rPr lang="en-US" altLang="zh-CN" sz="2000" dirty="0"/>
              <a:t>People can sense a living being’s dependence on them and its growth. This visible progress is one of the main driving forces behind enjoying life.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5195DA-5ACD-1B66-A271-1CB110B89270}"/>
              </a:ext>
            </a:extLst>
          </p:cNvPr>
          <p:cNvSpPr txBox="1"/>
          <p:nvPr/>
        </p:nvSpPr>
        <p:spPr>
          <a:xfrm>
            <a:off x="508000" y="5063340"/>
            <a:ext cx="8303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Sensory pleasure</a:t>
            </a:r>
            <a:r>
              <a:rPr lang="zh-CN" altLang="en-US" dirty="0"/>
              <a:t>：</a:t>
            </a:r>
            <a:r>
              <a:rPr lang="en-US" altLang="zh-CN" dirty="0"/>
              <a:t> Engaging directly with nature can significantly improve mental and physical health, and planting or gardening is one of the most direct ways to do it.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8A7D80B-17EA-42D6-D734-6E437231B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12" y="1622286"/>
            <a:ext cx="2872989" cy="43285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5CDED0E-A71F-E479-4E79-64FE125F9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065" y="1744085"/>
            <a:ext cx="2914121" cy="206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28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D4F35A-CE01-6C7F-8A35-37DAEAB94E09}"/>
              </a:ext>
            </a:extLst>
          </p:cNvPr>
          <p:cNvSpPr txBox="1"/>
          <p:nvPr/>
        </p:nvSpPr>
        <p:spPr>
          <a:xfrm>
            <a:off x="423334" y="253999"/>
            <a:ext cx="829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b="1" dirty="0"/>
              <a:t>Why is planting important for the environment?</a:t>
            </a:r>
            <a:endParaRPr lang="zh-CN" altLang="en-US" sz="28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798362D-C185-B6F0-E714-E0A73FD71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818" y="1373592"/>
            <a:ext cx="2626580" cy="347306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FB9F01D-D5BA-872C-E171-540148E93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05" y="1048059"/>
            <a:ext cx="3024210" cy="225419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8928676-2B66-C2E4-F751-985838C032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710" y="1450866"/>
            <a:ext cx="2443528" cy="339578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0C2B650-DE2E-1211-87C1-93304609C9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754" y="4034995"/>
            <a:ext cx="2925241" cy="25690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21B9D8A-1902-2401-5B5D-D31606F72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80" y="4186917"/>
            <a:ext cx="3024210" cy="2265161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64BBC9E2-5CF2-1604-FD51-AE129F712A8E}"/>
              </a:ext>
            </a:extLst>
          </p:cNvPr>
          <p:cNvCxnSpPr>
            <a:cxnSpLocks/>
          </p:cNvCxnSpPr>
          <p:nvPr/>
        </p:nvCxnSpPr>
        <p:spPr>
          <a:xfrm flipH="1">
            <a:off x="1895036" y="4538133"/>
            <a:ext cx="493565" cy="50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B97131F-2060-F4D1-7122-DF9C14876873}"/>
              </a:ext>
            </a:extLst>
          </p:cNvPr>
          <p:cNvSpPr txBox="1"/>
          <p:nvPr/>
        </p:nvSpPr>
        <p:spPr>
          <a:xfrm>
            <a:off x="-111304" y="4846652"/>
            <a:ext cx="243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+mn-ea"/>
              </a:rPr>
              <a:t>Food</a:t>
            </a:r>
            <a:r>
              <a:rPr lang="zh-CN" altLang="en-US" sz="2400" b="1" dirty="0">
                <a:latin typeface="+mn-ea"/>
              </a:rPr>
              <a:t> </a:t>
            </a:r>
            <a:r>
              <a:rPr lang="en-US" altLang="zh-CN" sz="2400" b="1" dirty="0">
                <a:latin typeface="+mn-ea"/>
              </a:rPr>
              <a:t>production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2E35E89-1086-EE77-313E-ADCF67D6C197}"/>
              </a:ext>
            </a:extLst>
          </p:cNvPr>
          <p:cNvSpPr txBox="1"/>
          <p:nvPr/>
        </p:nvSpPr>
        <p:spPr>
          <a:xfrm>
            <a:off x="9976813" y="5446816"/>
            <a:ext cx="2626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/>
              <a:t>Biodiversity</a:t>
            </a:r>
            <a:endParaRPr lang="zh-CN" altLang="en-US" sz="2400" b="1" dirty="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38471EE-E333-5901-FD99-F60D1E1309B2}"/>
              </a:ext>
            </a:extLst>
          </p:cNvPr>
          <p:cNvCxnSpPr>
            <a:cxnSpLocks/>
          </p:cNvCxnSpPr>
          <p:nvPr/>
        </p:nvCxnSpPr>
        <p:spPr>
          <a:xfrm>
            <a:off x="9264319" y="5262150"/>
            <a:ext cx="530853" cy="2451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7BF0F38F-B7BF-CE4E-40FF-1E620D8A28BA}"/>
              </a:ext>
            </a:extLst>
          </p:cNvPr>
          <p:cNvSpPr txBox="1"/>
          <p:nvPr/>
        </p:nvSpPr>
        <p:spPr>
          <a:xfrm>
            <a:off x="9976813" y="949519"/>
            <a:ext cx="2443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400" b="1" dirty="0"/>
              <a:t>Urban gardening</a:t>
            </a:r>
            <a:endParaRPr lang="zh-CN" altLang="en-US" sz="2400" b="1" dirty="0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9DB9EA3-730D-D7F2-8317-ACFFCAE4DE4D}"/>
              </a:ext>
            </a:extLst>
          </p:cNvPr>
          <p:cNvCxnSpPr>
            <a:cxnSpLocks/>
          </p:cNvCxnSpPr>
          <p:nvPr/>
        </p:nvCxnSpPr>
        <p:spPr>
          <a:xfrm flipV="1">
            <a:off x="9795172" y="1625600"/>
            <a:ext cx="534161" cy="5495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ACA0724B-B7FA-9156-7086-53214EADAF57}"/>
              </a:ext>
            </a:extLst>
          </p:cNvPr>
          <p:cNvSpPr txBox="1"/>
          <p:nvPr/>
        </p:nvSpPr>
        <p:spPr>
          <a:xfrm>
            <a:off x="423334" y="1780516"/>
            <a:ext cx="1272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400" b="1" dirty="0"/>
              <a:t>Purify the air</a:t>
            </a:r>
            <a:endParaRPr lang="zh-CN" altLang="en-US" sz="2400" b="1" dirty="0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B5EC5E3C-2B4A-74C2-0A34-CF83C3D623F7}"/>
              </a:ext>
            </a:extLst>
          </p:cNvPr>
          <p:cNvCxnSpPr>
            <a:cxnSpLocks/>
          </p:cNvCxnSpPr>
          <p:nvPr/>
        </p:nvCxnSpPr>
        <p:spPr>
          <a:xfrm flipH="1" flipV="1">
            <a:off x="1824329" y="2319867"/>
            <a:ext cx="635555" cy="2916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46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AF8DEED-EA20-D8F2-7091-84FFCF5F4F74}"/>
              </a:ext>
            </a:extLst>
          </p:cNvPr>
          <p:cNvSpPr txBox="1"/>
          <p:nvPr/>
        </p:nvSpPr>
        <p:spPr>
          <a:xfrm>
            <a:off x="344128" y="186813"/>
            <a:ext cx="453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Topic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-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Cooking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2E95A7D-A63E-9BAD-494A-174AD97FD993}"/>
              </a:ext>
            </a:extLst>
          </p:cNvPr>
          <p:cNvSpPr txBox="1"/>
          <p:nvPr/>
        </p:nvSpPr>
        <p:spPr>
          <a:xfrm>
            <a:off x="344128" y="771588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What is cook</a:t>
            </a:r>
            <a:endParaRPr lang="zh-CN" altLang="en-US" sz="28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CE808D-9831-A276-8B6A-6FAAB5B43F9C}"/>
              </a:ext>
            </a:extLst>
          </p:cNvPr>
          <p:cNvSpPr txBox="1"/>
          <p:nvPr/>
        </p:nvSpPr>
        <p:spPr>
          <a:xfrm>
            <a:off x="643466" y="1233253"/>
            <a:ext cx="11204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When you cook food, you prepare it to be eaten by heating it in a particular way, and when food cooks, it is heated util it is ready to eat. – Cambridge Dictionary</a:t>
            </a:r>
            <a:endParaRPr lang="zh-CN" altLang="en-US" sz="2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496F3A-0DDD-98E0-C58A-5D0EF3D092F1}"/>
              </a:ext>
            </a:extLst>
          </p:cNvPr>
          <p:cNvSpPr txBox="1"/>
          <p:nvPr/>
        </p:nvSpPr>
        <p:spPr>
          <a:xfrm>
            <a:off x="344128" y="1941139"/>
            <a:ext cx="3663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History of cooking:</a:t>
            </a:r>
            <a:endParaRPr lang="zh-CN" altLang="en-US" sz="28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F3921A-3F51-3387-3A8A-3551E038B3FC}"/>
              </a:ext>
            </a:extLst>
          </p:cNvPr>
          <p:cNvSpPr txBox="1"/>
          <p:nvPr/>
        </p:nvSpPr>
        <p:spPr>
          <a:xfrm>
            <a:off x="5200191" y="4030580"/>
            <a:ext cx="3906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dirty="0"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100 CE: Romans develop advanced cooking equipment.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700 CE: Arab culture developed sophisticated cooking techniques.</a:t>
            </a:r>
            <a:endParaRPr lang="zh-CN" altLang="en-US" sz="2000" dirty="0">
              <a:latin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B965D19-E49C-2512-B66B-284129412B93}"/>
              </a:ext>
            </a:extLst>
          </p:cNvPr>
          <p:cNvSpPr txBox="1"/>
          <p:nvPr/>
        </p:nvSpPr>
        <p:spPr>
          <a:xfrm>
            <a:off x="344127" y="6240300"/>
            <a:ext cx="115037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Reference:</a:t>
            </a:r>
            <a:r>
              <a:rPr lang="zh-CN" altLang="zh-CN" sz="1600" dirty="0"/>
              <a:t>Classicfork.com. (2025). </a:t>
            </a:r>
            <a:r>
              <a:rPr lang="zh-CN" altLang="zh-CN" sz="1600" i="1" dirty="0"/>
              <a:t>Cooking History Timeline – Classic Fork</a:t>
            </a:r>
            <a:r>
              <a:rPr lang="zh-CN" altLang="zh-CN" sz="1600" dirty="0"/>
              <a:t>. [online] Available at: https://classicfork.com/cooking-history-timeline/ [Accessed 2 Oct. 2026].</a:t>
            </a:r>
          </a:p>
          <a:p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8153F2-BDF0-2AF9-E2B1-FA30646929F3}"/>
              </a:ext>
            </a:extLst>
          </p:cNvPr>
          <p:cNvSpPr txBox="1"/>
          <p:nvPr/>
        </p:nvSpPr>
        <p:spPr>
          <a:xfrm>
            <a:off x="643466" y="4762973"/>
            <a:ext cx="2203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Cooking has evolved from a means of survival into a way of life.</a:t>
            </a:r>
            <a:endParaRPr lang="zh-CN" altLang="en-US" sz="20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4F3D05B-ABD8-5E7C-11EE-0FA553574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6" y="2525914"/>
            <a:ext cx="2847192" cy="218028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B43E877-0A8F-0378-BF0D-F70D69674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" b="28155"/>
          <a:stretch>
            <a:fillRect/>
          </a:stretch>
        </p:blipFill>
        <p:spPr>
          <a:xfrm>
            <a:off x="2846813" y="4030580"/>
            <a:ext cx="2320754" cy="21708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1FCF85A-731E-F8A6-5A1D-52FDC100AF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533" y="2238091"/>
            <a:ext cx="2642439" cy="400220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8FCBAA2-5D3D-8780-940C-C338DC9D9D5C}"/>
              </a:ext>
            </a:extLst>
          </p:cNvPr>
          <p:cNvSpPr txBox="1"/>
          <p:nvPr/>
        </p:nvSpPr>
        <p:spPr>
          <a:xfrm>
            <a:off x="3490658" y="2643097"/>
            <a:ext cx="55178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1.8 million BCE: Human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find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fire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and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to cook food. It is for killing bacteria.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7000 BCE: First time humans used cooking equipment to cook food.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24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15A45A5-7935-6B2E-7813-AD12C643EF87}"/>
              </a:ext>
            </a:extLst>
          </p:cNvPr>
          <p:cNvSpPr txBox="1"/>
          <p:nvPr/>
        </p:nvSpPr>
        <p:spPr>
          <a:xfrm>
            <a:off x="338667" y="203200"/>
            <a:ext cx="5046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zh-CN" sz="2800" b="1" dirty="0"/>
              <a:t>Cooking methods: </a:t>
            </a:r>
            <a:endParaRPr lang="zh-CN" altLang="en-US" sz="28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34FD775-A502-FEA6-89DA-E3633E2E0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8" r="4548"/>
          <a:stretch>
            <a:fillRect/>
          </a:stretch>
        </p:blipFill>
        <p:spPr>
          <a:xfrm>
            <a:off x="419087" y="867003"/>
            <a:ext cx="3684059" cy="2361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76C51C2-7DEE-02F3-6219-5DD531D28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4" b="16467"/>
          <a:stretch>
            <a:fillRect/>
          </a:stretch>
        </p:blipFill>
        <p:spPr>
          <a:xfrm>
            <a:off x="679902" y="3950443"/>
            <a:ext cx="3180300" cy="229486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D811B3-5829-0CD1-8B40-4A0E957BC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51" y="867003"/>
            <a:ext cx="3442295" cy="23610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D02E27-7C23-5C84-B280-C1CFF550F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r="14905"/>
          <a:stretch>
            <a:fillRect/>
          </a:stretch>
        </p:blipFill>
        <p:spPr>
          <a:xfrm>
            <a:off x="8145265" y="867004"/>
            <a:ext cx="3627648" cy="236107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F6026C3-32D8-85A1-CD0F-826C5F89A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3" r="4449"/>
          <a:stretch>
            <a:fillRect/>
          </a:stretch>
        </p:blipFill>
        <p:spPr>
          <a:xfrm>
            <a:off x="8145264" y="3950446"/>
            <a:ext cx="3627649" cy="229486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6CAC3C2-4CE7-EDC7-3CCA-2D84D0C0BB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51" y="3950446"/>
            <a:ext cx="3442295" cy="229486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361714F-DD0E-FFFD-E427-8FF171CBF1B7}"/>
              </a:ext>
            </a:extLst>
          </p:cNvPr>
          <p:cNvSpPr txBox="1"/>
          <p:nvPr/>
        </p:nvSpPr>
        <p:spPr>
          <a:xfrm>
            <a:off x="1502820" y="3358430"/>
            <a:ext cx="1358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Boiling</a:t>
            </a:r>
            <a:endParaRPr lang="zh-CN" altLang="en-US" sz="24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458340-8CAD-B718-259D-451832B6253D}"/>
              </a:ext>
            </a:extLst>
          </p:cNvPr>
          <p:cNvSpPr txBox="1"/>
          <p:nvPr/>
        </p:nvSpPr>
        <p:spPr>
          <a:xfrm>
            <a:off x="5384800" y="3358431"/>
            <a:ext cx="1358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Baking</a:t>
            </a:r>
            <a:endParaRPr lang="zh-CN" altLang="en-US" sz="24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7DA56D0-FB83-5599-1AA2-5BE3EE1A39DE}"/>
              </a:ext>
            </a:extLst>
          </p:cNvPr>
          <p:cNvSpPr txBox="1"/>
          <p:nvPr/>
        </p:nvSpPr>
        <p:spPr>
          <a:xfrm>
            <a:off x="9148246" y="3358429"/>
            <a:ext cx="2624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/>
              <a:t>Deep-frying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6EACDCD-3EC5-6DCD-0A21-1E98BC2A7320}"/>
              </a:ext>
            </a:extLst>
          </p:cNvPr>
          <p:cNvSpPr txBox="1"/>
          <p:nvPr/>
        </p:nvSpPr>
        <p:spPr>
          <a:xfrm>
            <a:off x="1337734" y="6289449"/>
            <a:ext cx="231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Steaming</a:t>
            </a:r>
            <a:endParaRPr lang="zh-CN" altLang="en-US" sz="24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E4BC0B8-D0D7-8D5D-16F5-A23D6D8D37EA}"/>
              </a:ext>
            </a:extLst>
          </p:cNvPr>
          <p:cNvSpPr txBox="1"/>
          <p:nvPr/>
        </p:nvSpPr>
        <p:spPr>
          <a:xfrm>
            <a:off x="5252479" y="6289448"/>
            <a:ext cx="2573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/>
              <a:t>Stir-frying</a:t>
            </a:r>
            <a:endParaRPr lang="zh-CN" altLang="en-US" sz="24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E5F7C45-050E-9165-988A-5737873CD29C}"/>
              </a:ext>
            </a:extLst>
          </p:cNvPr>
          <p:cNvSpPr txBox="1"/>
          <p:nvPr/>
        </p:nvSpPr>
        <p:spPr>
          <a:xfrm>
            <a:off x="9148246" y="6289447"/>
            <a:ext cx="2015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/>
              <a:t>Pan-frying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1674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A950C-E939-C460-0F88-84345A2B996C}"/>
              </a:ext>
            </a:extLst>
          </p:cNvPr>
          <p:cNvSpPr txBox="1"/>
          <p:nvPr/>
        </p:nvSpPr>
        <p:spPr>
          <a:xfrm>
            <a:off x="355599" y="306513"/>
            <a:ext cx="6011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2800" b="1" dirty="0"/>
              <a:t>Why do people enjoy cooking?</a:t>
            </a:r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0EC3B7E-02E8-7C7A-E9BD-413125F1D43C}"/>
              </a:ext>
            </a:extLst>
          </p:cNvPr>
          <p:cNvSpPr txBox="1"/>
          <p:nvPr/>
        </p:nvSpPr>
        <p:spPr>
          <a:xfrm>
            <a:off x="745066" y="965199"/>
            <a:ext cx="10701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Because cooking is an extremely rewarding activity. It is a form of creative expression and a way to relieve stress.</a:t>
            </a:r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C4F3A9-B85F-051C-829C-5618196D5208}"/>
              </a:ext>
            </a:extLst>
          </p:cNvPr>
          <p:cNvSpPr txBox="1"/>
          <p:nvPr/>
        </p:nvSpPr>
        <p:spPr>
          <a:xfrm>
            <a:off x="745066" y="6112934"/>
            <a:ext cx="11108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Reference:</a:t>
            </a:r>
            <a:r>
              <a:rPr lang="zh-CN" altLang="zh-CN" sz="1600" dirty="0"/>
              <a:t>Silas (2026). </a:t>
            </a:r>
            <a:r>
              <a:rPr lang="zh-CN" altLang="zh-CN" sz="1600" i="1" dirty="0"/>
              <a:t>The Real Reasons We Love Cooking: More Than Just Food</a:t>
            </a:r>
            <a:r>
              <a:rPr lang="zh-CN" altLang="zh-CN" sz="1600" dirty="0"/>
              <a:t>. [online] Flavor365. Available at: https://eathealthy365.com/the-real-reasons-we-love-cooking-more-than-just-food/ [Accessed 3 Oct. 2026].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1695264-7249-4439-9052-B3CD7F9E4736}"/>
              </a:ext>
            </a:extLst>
          </p:cNvPr>
          <p:cNvSpPr txBox="1"/>
          <p:nvPr/>
        </p:nvSpPr>
        <p:spPr>
          <a:xfrm>
            <a:off x="745066" y="1808551"/>
            <a:ext cx="2918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zh-CN" sz="2000" b="1" dirty="0"/>
              <a:t>Hearing: </a:t>
            </a:r>
            <a:r>
              <a:rPr lang="en-US" altLang="zh-CN" sz="2000" dirty="0"/>
              <a:t>The sound of a knife cutting food, the sizzle of hot oil and the bubbling of the sauce combine to create a melody</a:t>
            </a:r>
            <a:r>
              <a:rPr lang="en-US" altLang="zh-CN" sz="2000" b="1" dirty="0"/>
              <a:t>.</a:t>
            </a:r>
            <a:r>
              <a:rPr lang="en-GB" altLang="zh-CN" sz="2000" dirty="0"/>
              <a:t> </a:t>
            </a:r>
            <a:endParaRPr lang="zh-CN" alt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9DC41B8-9140-57BD-376B-A7C8D2517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369" y="1799192"/>
            <a:ext cx="2918964" cy="194835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CF15E44-F4A3-48D9-9BBA-A5F07C1D2A44}"/>
              </a:ext>
            </a:extLst>
          </p:cNvPr>
          <p:cNvSpPr txBox="1"/>
          <p:nvPr/>
        </p:nvSpPr>
        <p:spPr>
          <a:xfrm>
            <a:off x="3854369" y="3965001"/>
            <a:ext cx="30818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dirty="0"/>
              <a:t>Visual:</a:t>
            </a:r>
            <a:r>
              <a:rPr lang="en-US" altLang="zh-CN" sz="2000" dirty="0"/>
              <a:t> The </a:t>
            </a:r>
            <a:r>
              <a:rPr lang="en-US" altLang="zh-CN" sz="2000" dirty="0" err="1"/>
              <a:t>colours</a:t>
            </a:r>
            <a:r>
              <a:rPr lang="en-US" altLang="zh-CN" sz="2000" dirty="0"/>
              <a:t> of fresh vegetables and the deep brown of the meat. The combination of </a:t>
            </a:r>
            <a:r>
              <a:rPr lang="en-US" altLang="zh-CN" sz="2000" dirty="0" err="1"/>
              <a:t>colours</a:t>
            </a:r>
            <a:r>
              <a:rPr lang="en-US" altLang="zh-CN" sz="2000" dirty="0"/>
              <a:t> is like a painting.</a:t>
            </a:r>
            <a:endParaRPr lang="zh-CN" altLang="en-US" sz="20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86B19E7-4704-EE9F-4870-1E711E985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7"/>
          <a:stretch>
            <a:fillRect/>
          </a:stretch>
        </p:blipFill>
        <p:spPr>
          <a:xfrm>
            <a:off x="885889" y="3956484"/>
            <a:ext cx="2968479" cy="203370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35215AC-DE03-954D-94E6-92D6E9315A44}"/>
              </a:ext>
            </a:extLst>
          </p:cNvPr>
          <p:cNvSpPr txBox="1"/>
          <p:nvPr/>
        </p:nvSpPr>
        <p:spPr>
          <a:xfrm>
            <a:off x="6963671" y="1795827"/>
            <a:ext cx="44832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/>
              <a:t>Smelling: </a:t>
            </a:r>
            <a:r>
              <a:rPr lang="en-US" altLang="zh-CN" sz="2000" dirty="0"/>
              <a:t>The aroma given off by food as it cooks can evoke happy memories.</a:t>
            </a:r>
            <a:endParaRPr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500C1CD-10CE-EB84-176B-C2EF6CDDE780}"/>
              </a:ext>
            </a:extLst>
          </p:cNvPr>
          <p:cNvSpPr txBox="1"/>
          <p:nvPr/>
        </p:nvSpPr>
        <p:spPr>
          <a:xfrm>
            <a:off x="6963671" y="5035900"/>
            <a:ext cx="44832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/>
              <a:t>Touching: </a:t>
            </a:r>
            <a:r>
              <a:rPr lang="en-US" altLang="zh-CN" sz="2000" dirty="0"/>
              <a:t>People can perceive the texture and temperature of different foods.</a:t>
            </a:r>
            <a:endParaRPr lang="zh-CN" altLang="en-US" sz="20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7E7D199-308E-86C9-302A-CDC88E94C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1"/>
          <a:stretch>
            <a:fillRect/>
          </a:stretch>
        </p:blipFill>
        <p:spPr>
          <a:xfrm>
            <a:off x="7242382" y="2836351"/>
            <a:ext cx="4409506" cy="20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40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4475183-AF7B-CBD4-EECC-63F3AC1E1BD3}"/>
              </a:ext>
            </a:extLst>
          </p:cNvPr>
          <p:cNvSpPr txBox="1"/>
          <p:nvPr/>
        </p:nvSpPr>
        <p:spPr>
          <a:xfrm>
            <a:off x="344128" y="186813"/>
            <a:ext cx="453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Topic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–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Chinese food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84828D-2763-5309-C599-E82288EAE99D}"/>
              </a:ext>
            </a:extLst>
          </p:cNvPr>
          <p:cNvSpPr txBox="1"/>
          <p:nvPr/>
        </p:nvSpPr>
        <p:spPr>
          <a:xfrm>
            <a:off x="344128" y="771588"/>
            <a:ext cx="8122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400" b="1" dirty="0"/>
              <a:t>Regional Chinese cuisine</a:t>
            </a:r>
            <a:r>
              <a:rPr lang="en-US" altLang="zh-CN" sz="2400" b="1" dirty="0"/>
              <a:t> </a:t>
            </a:r>
            <a:r>
              <a:rPr lang="zh-CN" altLang="en-US" sz="2400" b="1" dirty="0"/>
              <a:t>（</a:t>
            </a:r>
            <a:r>
              <a:rPr lang="en-US" altLang="zh-CN" sz="2400" b="1" dirty="0"/>
              <a:t>Four main Chinese cuisine</a:t>
            </a:r>
            <a:r>
              <a:rPr lang="zh-CN" altLang="en-US" sz="2400" b="1" dirty="0"/>
              <a:t>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20E8A3-7E7F-02F4-5867-9D0E688D4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11" y="1233253"/>
            <a:ext cx="7559160" cy="5039972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E60D2EF-58FE-E20E-4DCD-8BDA1BBC5592}"/>
              </a:ext>
            </a:extLst>
          </p:cNvPr>
          <p:cNvCxnSpPr>
            <a:cxnSpLocks/>
          </p:cNvCxnSpPr>
          <p:nvPr/>
        </p:nvCxnSpPr>
        <p:spPr>
          <a:xfrm flipV="1">
            <a:off x="7663997" y="2703738"/>
            <a:ext cx="1384971" cy="98993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F4B5783-DCE4-168B-660E-F841D966F193}"/>
              </a:ext>
            </a:extLst>
          </p:cNvPr>
          <p:cNvCxnSpPr>
            <a:cxnSpLocks/>
          </p:cNvCxnSpPr>
          <p:nvPr/>
        </p:nvCxnSpPr>
        <p:spPr>
          <a:xfrm>
            <a:off x="3173524" y="3508071"/>
            <a:ext cx="2452297" cy="10286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D7F1A6A-8C29-4DB8-0694-D1A897A65345}"/>
              </a:ext>
            </a:extLst>
          </p:cNvPr>
          <p:cNvCxnSpPr>
            <a:cxnSpLocks/>
          </p:cNvCxnSpPr>
          <p:nvPr/>
        </p:nvCxnSpPr>
        <p:spPr>
          <a:xfrm flipH="1">
            <a:off x="4112504" y="5378527"/>
            <a:ext cx="3102930" cy="2462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9925887-AEF4-4E65-9040-6C594BCBF318}"/>
              </a:ext>
            </a:extLst>
          </p:cNvPr>
          <p:cNvCxnSpPr>
            <a:cxnSpLocks/>
          </p:cNvCxnSpPr>
          <p:nvPr/>
        </p:nvCxnSpPr>
        <p:spPr>
          <a:xfrm>
            <a:off x="7977281" y="4345303"/>
            <a:ext cx="845533" cy="5428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2013A9CE-081C-126B-FD2D-65C477D8AB5A}"/>
              </a:ext>
            </a:extLst>
          </p:cNvPr>
          <p:cNvSpPr txBox="1"/>
          <p:nvPr/>
        </p:nvSpPr>
        <p:spPr>
          <a:xfrm>
            <a:off x="8946212" y="1246051"/>
            <a:ext cx="3245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/>
              <a:t>Shandong Cuisine</a:t>
            </a:r>
            <a:endParaRPr lang="zh-CN" altLang="en-US" sz="2400" b="1" dirty="0"/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18AB6737-3DFA-C990-F747-8C9C7E609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7"/>
          <a:stretch>
            <a:fillRect/>
          </a:stretch>
        </p:blipFill>
        <p:spPr>
          <a:xfrm>
            <a:off x="9286035" y="1863269"/>
            <a:ext cx="2566142" cy="1770324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AF1A0E99-793C-29AB-1363-F109F89DF549}"/>
              </a:ext>
            </a:extLst>
          </p:cNvPr>
          <p:cNvSpPr txBox="1"/>
          <p:nvPr/>
        </p:nvSpPr>
        <p:spPr>
          <a:xfrm>
            <a:off x="8910809" y="4114470"/>
            <a:ext cx="3069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 err="1"/>
              <a:t>Huaiyang</a:t>
            </a:r>
            <a:r>
              <a:rPr lang="en-US" altLang="zh-CN" sz="2400" b="1" dirty="0"/>
              <a:t> Cuisine</a:t>
            </a:r>
            <a:endParaRPr lang="zh-CN" altLang="en-US" sz="2400" b="1" dirty="0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2EE09120-CD8C-4282-763E-6C77C8B72C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3"/>
          <a:stretch>
            <a:fillRect/>
          </a:stretch>
        </p:blipFill>
        <p:spPr>
          <a:xfrm>
            <a:off x="9162637" y="4730962"/>
            <a:ext cx="2566142" cy="1453271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30260519-83BD-DA1D-F3FE-A689F0A05DE1}"/>
              </a:ext>
            </a:extLst>
          </p:cNvPr>
          <p:cNvSpPr txBox="1"/>
          <p:nvPr/>
        </p:nvSpPr>
        <p:spPr>
          <a:xfrm>
            <a:off x="1" y="1285905"/>
            <a:ext cx="3245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altLang="zh-CN" sz="2400" b="1" dirty="0"/>
              <a:t>Sichuan Cuisine</a:t>
            </a:r>
            <a:endParaRPr lang="zh-CN" altLang="en-US" sz="2400" b="1" dirty="0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31D354A8-DB92-0B8F-560B-9971D45E6D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t="376" b="4829"/>
          <a:stretch>
            <a:fillRect/>
          </a:stretch>
        </p:blipFill>
        <p:spPr>
          <a:xfrm>
            <a:off x="232286" y="1809646"/>
            <a:ext cx="2704171" cy="1823947"/>
          </a:xfrm>
          <a:prstGeom prst="rect">
            <a:avLst/>
          </a:prstGeom>
        </p:spPr>
      </p:pic>
      <p:sp>
        <p:nvSpPr>
          <p:cNvPr id="67" name="文本框 66">
            <a:extLst>
              <a:ext uri="{FF2B5EF4-FFF2-40B4-BE49-F238E27FC236}">
                <a16:creationId xmlns:a16="http://schemas.microsoft.com/office/drawing/2014/main" id="{AA0E882B-9EA7-C210-D3C2-F6BEFD3733FD}"/>
              </a:ext>
            </a:extLst>
          </p:cNvPr>
          <p:cNvSpPr txBox="1"/>
          <p:nvPr/>
        </p:nvSpPr>
        <p:spPr>
          <a:xfrm>
            <a:off x="487604" y="4041278"/>
            <a:ext cx="3166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Cantonese Cuisine </a:t>
            </a:r>
            <a:endParaRPr lang="zh-CN" altLang="en-US" sz="2400" b="1" dirty="0"/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F51D95BA-02D6-2E60-63D7-B41ED4C2B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"/>
          <a:stretch>
            <a:fillRect/>
          </a:stretch>
        </p:blipFill>
        <p:spPr>
          <a:xfrm>
            <a:off x="700603" y="4576135"/>
            <a:ext cx="3072078" cy="20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4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45BB08A-C5F0-3E64-4F45-F5178079CE58}"/>
              </a:ext>
            </a:extLst>
          </p:cNvPr>
          <p:cNvSpPr txBox="1"/>
          <p:nvPr/>
        </p:nvSpPr>
        <p:spPr>
          <a:xfrm>
            <a:off x="457199" y="237067"/>
            <a:ext cx="497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Food and Chinese culture</a:t>
            </a:r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3767C5-7F78-D0B6-5AF5-DD0F18F568E4}"/>
              </a:ext>
            </a:extLst>
          </p:cNvPr>
          <p:cNvSpPr txBox="1"/>
          <p:nvPr/>
        </p:nvSpPr>
        <p:spPr>
          <a:xfrm>
            <a:off x="728133" y="914401"/>
            <a:ext cx="11108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In traditional Chinese culture, people hope for family reunions, prosperity, longevity and happiness. So people use Chinese food to </a:t>
            </a:r>
            <a:r>
              <a:rPr lang="en-US" altLang="zh-CN" sz="2000" dirty="0" err="1"/>
              <a:t>symbolise</a:t>
            </a:r>
            <a:r>
              <a:rPr lang="en-US" altLang="zh-CN" sz="2000" dirty="0"/>
              <a:t> these meanings.</a:t>
            </a:r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2A4C0C1-A249-A092-06CA-3A57E3EDF89F}"/>
              </a:ext>
            </a:extLst>
          </p:cNvPr>
          <p:cNvSpPr txBox="1"/>
          <p:nvPr/>
        </p:nvSpPr>
        <p:spPr>
          <a:xfrm>
            <a:off x="728133" y="2351913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Dumpling - Wealth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F9D8FB-9345-791F-F45E-252BCF51FCC9}"/>
              </a:ext>
            </a:extLst>
          </p:cNvPr>
          <p:cNvSpPr txBox="1"/>
          <p:nvPr/>
        </p:nvSpPr>
        <p:spPr>
          <a:xfrm>
            <a:off x="728133" y="1787045"/>
            <a:ext cx="1574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Example:</a:t>
            </a:r>
            <a:endParaRPr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D01F6EF-498A-A93A-E5BB-2A0F53876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/>
          <a:stretch>
            <a:fillRect/>
          </a:stretch>
        </p:blipFill>
        <p:spPr>
          <a:xfrm>
            <a:off x="728132" y="2916781"/>
            <a:ext cx="2713875" cy="168908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EEF9DCD-5CDC-0DCA-9905-88DC6BB85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3" y="5205742"/>
            <a:ext cx="2713875" cy="1475714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221F06A-0801-12B0-3B9A-91A2213BE875}"/>
              </a:ext>
            </a:extLst>
          </p:cNvPr>
          <p:cNvCxnSpPr>
            <a:cxnSpLocks/>
          </p:cNvCxnSpPr>
          <p:nvPr/>
        </p:nvCxnSpPr>
        <p:spPr>
          <a:xfrm flipH="1">
            <a:off x="2070404" y="4757192"/>
            <a:ext cx="1" cy="30265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52F23AD2-264C-205C-29A9-47C98DB69D5B}"/>
              </a:ext>
            </a:extLst>
          </p:cNvPr>
          <p:cNvSpPr txBox="1"/>
          <p:nvPr/>
        </p:nvSpPr>
        <p:spPr>
          <a:xfrm>
            <a:off x="3672568" y="2351913"/>
            <a:ext cx="3064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Noodles - Longevity</a:t>
            </a:r>
            <a:endParaRPr lang="zh-CN" altLang="en-US" sz="20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EB54A75-7C86-C24B-41C1-0CB09B683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7" y="2916781"/>
            <a:ext cx="2501656" cy="376467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6D7868C-9C8D-3E8A-9DC7-726D913F3EFF}"/>
              </a:ext>
            </a:extLst>
          </p:cNvPr>
          <p:cNvSpPr txBox="1"/>
          <p:nvPr/>
        </p:nvSpPr>
        <p:spPr>
          <a:xfrm>
            <a:off x="7145867" y="2351913"/>
            <a:ext cx="431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Tangyuan / Mooncake - Reunion</a:t>
            </a:r>
            <a:endParaRPr lang="zh-CN" altLang="en-US" sz="2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9A928F1-133E-CA2D-619B-7351B346F250}"/>
              </a:ext>
            </a:extLst>
          </p:cNvPr>
          <p:cNvSpPr txBox="1"/>
          <p:nvPr/>
        </p:nvSpPr>
        <p:spPr>
          <a:xfrm>
            <a:off x="7221514" y="2857513"/>
            <a:ext cx="25016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团   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C0C0A95-78A4-A5D7-E919-146BFDF6F5D1}"/>
              </a:ext>
            </a:extLst>
          </p:cNvPr>
          <p:cNvSpPr txBox="1"/>
          <p:nvPr/>
        </p:nvSpPr>
        <p:spPr>
          <a:xfrm>
            <a:off x="7603066" y="3561345"/>
            <a:ext cx="142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Reunion</a:t>
            </a:r>
            <a:endParaRPr lang="zh-CN" altLang="en-US" sz="2000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A6AA942-E8E5-0435-75A2-6A85AB6496AB}"/>
              </a:ext>
            </a:extLst>
          </p:cNvPr>
          <p:cNvCxnSpPr>
            <a:cxnSpLocks/>
          </p:cNvCxnSpPr>
          <p:nvPr/>
        </p:nvCxnSpPr>
        <p:spPr>
          <a:xfrm>
            <a:off x="9304867" y="3242233"/>
            <a:ext cx="58420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CCE9F901-DF4E-9613-8850-EE0A5CC6987C}"/>
              </a:ext>
            </a:extLst>
          </p:cNvPr>
          <p:cNvSpPr txBox="1"/>
          <p:nvPr/>
        </p:nvSpPr>
        <p:spPr>
          <a:xfrm>
            <a:off x="10143067" y="3011400"/>
            <a:ext cx="104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Circle</a:t>
            </a:r>
            <a:endParaRPr lang="zh-CN" altLang="en-US" sz="2400" b="1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82213BF-87A9-AD76-7A0A-29142A538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99" y="4513608"/>
            <a:ext cx="2213667" cy="216784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1438151-A898-287D-E1DE-D1C02480D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867" y="3613617"/>
            <a:ext cx="2418847" cy="2136858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FF57F6A6-EAA3-DDD3-2EF1-52D06359DCA8}"/>
              </a:ext>
            </a:extLst>
          </p:cNvPr>
          <p:cNvSpPr txBox="1"/>
          <p:nvPr/>
        </p:nvSpPr>
        <p:spPr>
          <a:xfrm>
            <a:off x="7347132" y="4130731"/>
            <a:ext cx="142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Tangyuan</a:t>
            </a:r>
            <a:endParaRPr lang="zh-CN" altLang="en-US" sz="2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8EED364-1909-947B-5523-C6B4D6168DF6}"/>
              </a:ext>
            </a:extLst>
          </p:cNvPr>
          <p:cNvSpPr txBox="1"/>
          <p:nvPr/>
        </p:nvSpPr>
        <p:spPr>
          <a:xfrm>
            <a:off x="9748057" y="5943599"/>
            <a:ext cx="1532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Mooncake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7418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897C59C-0527-04E6-29C8-00207120F55B}"/>
              </a:ext>
            </a:extLst>
          </p:cNvPr>
          <p:cNvSpPr txBox="1"/>
          <p:nvPr/>
        </p:nvSpPr>
        <p:spPr>
          <a:xfrm>
            <a:off x="344128" y="186813"/>
            <a:ext cx="4532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Topic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4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-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Dessert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07DD54-FC18-185E-61A0-357B098CFC4C}"/>
              </a:ext>
            </a:extLst>
          </p:cNvPr>
          <p:cNvSpPr txBox="1"/>
          <p:nvPr/>
        </p:nvSpPr>
        <p:spPr>
          <a:xfrm>
            <a:off x="411860" y="771588"/>
            <a:ext cx="330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What is dessert</a:t>
            </a:r>
            <a:r>
              <a:rPr lang="zh-CN" altLang="en-US" sz="2800" b="1" dirty="0"/>
              <a:t>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6C4B73-09DC-C5CB-34EA-13E4CDE561E7}"/>
              </a:ext>
            </a:extLst>
          </p:cNvPr>
          <p:cNvSpPr txBox="1"/>
          <p:nvPr/>
        </p:nvSpPr>
        <p:spPr>
          <a:xfrm>
            <a:off x="694266" y="1361371"/>
            <a:ext cx="4690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Sweet food eaten at the end of a meal.</a:t>
            </a:r>
          </a:p>
          <a:p>
            <a:pPr algn="r"/>
            <a:r>
              <a:rPr lang="en-US" altLang="zh-CN" sz="2000" dirty="0"/>
              <a:t>-Cambridge Dictionary</a:t>
            </a:r>
            <a:endParaRPr lang="zh-CN" altLang="en-US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C5CAA19-42CA-839E-ADBF-5B37D60A61AC}"/>
              </a:ext>
            </a:extLst>
          </p:cNvPr>
          <p:cNvSpPr txBox="1"/>
          <p:nvPr/>
        </p:nvSpPr>
        <p:spPr>
          <a:xfrm>
            <a:off x="411860" y="2112557"/>
            <a:ext cx="11085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800" b="1" dirty="0"/>
              <a:t>The Impact of the Environment on Desserts in Different area</a:t>
            </a:r>
            <a:r>
              <a:rPr lang="zh-CN" altLang="en-US" sz="2800" b="1" dirty="0"/>
              <a:t>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B60D41-F1E3-998F-71F6-96C234D0E065}"/>
              </a:ext>
            </a:extLst>
          </p:cNvPr>
          <p:cNvSpPr txBox="1"/>
          <p:nvPr/>
        </p:nvSpPr>
        <p:spPr>
          <a:xfrm>
            <a:off x="344128" y="2815679"/>
            <a:ext cx="5597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n-ea"/>
              </a:rPr>
              <a:t>Cold area</a:t>
            </a:r>
            <a:r>
              <a:rPr lang="zh-CN" altLang="en-US" sz="2000" b="1" dirty="0">
                <a:latin typeface="+mn-ea"/>
              </a:rPr>
              <a:t>：</a:t>
            </a:r>
            <a:r>
              <a:rPr lang="en-US" altLang="zh-CN" sz="2000" dirty="0">
                <a:latin typeface="+mn-ea"/>
              </a:rPr>
              <a:t>Desserts in cold area are rich in </a:t>
            </a:r>
            <a:r>
              <a:rPr lang="en-US" altLang="zh-CN" sz="2000" dirty="0" err="1">
                <a:latin typeface="+mn-ea"/>
              </a:rPr>
              <a:t>flavour</a:t>
            </a:r>
            <a:r>
              <a:rPr lang="en-US" altLang="zh-CN" sz="2000" dirty="0">
                <a:latin typeface="+mn-ea"/>
              </a:rPr>
              <a:t>, warm from being baked, and tend to be high in fat and sugar.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AB1BD63-F57F-8221-0D4C-4274ABFDEBE5}"/>
              </a:ext>
            </a:extLst>
          </p:cNvPr>
          <p:cNvSpPr txBox="1"/>
          <p:nvPr/>
        </p:nvSpPr>
        <p:spPr>
          <a:xfrm>
            <a:off x="0" y="6240300"/>
            <a:ext cx="123050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Reference</a:t>
            </a:r>
            <a:r>
              <a:rPr lang="zh-CN" altLang="en-US" sz="1600" dirty="0"/>
              <a:t>：</a:t>
            </a:r>
            <a:r>
              <a:rPr lang="zh-CN" altLang="zh-CN" sz="1600" dirty="0"/>
              <a:t>Silas (2026). </a:t>
            </a:r>
            <a:r>
              <a:rPr lang="zh-CN" altLang="zh-CN" sz="1600" i="1" dirty="0"/>
              <a:t>A Taste of the World: Why Desserts Vary Globally</a:t>
            </a:r>
            <a:r>
              <a:rPr lang="zh-CN" altLang="zh-CN" sz="1600" dirty="0"/>
              <a:t>. [online] Flavor365. Available at: https://eathealthy365.com/a-taste-of-the-world-why-desserts-vary-globally/ [Accessed 3 Oct. 2026].</a:t>
            </a:r>
          </a:p>
          <a:p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64E30D7-997A-5E57-D25D-2A0363D4D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3" t="10759"/>
          <a:stretch>
            <a:fillRect/>
          </a:stretch>
        </p:blipFill>
        <p:spPr>
          <a:xfrm>
            <a:off x="378773" y="4202109"/>
            <a:ext cx="2506133" cy="178324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74D93D7-577F-21E4-A515-352389F93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369" y="4206336"/>
            <a:ext cx="2785427" cy="177901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739AA63-E36F-4225-C017-380CF8840E79}"/>
              </a:ext>
            </a:extLst>
          </p:cNvPr>
          <p:cNvSpPr txBox="1"/>
          <p:nvPr/>
        </p:nvSpPr>
        <p:spPr>
          <a:xfrm>
            <a:off x="6195479" y="5093333"/>
            <a:ext cx="5468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Hot Area</a:t>
            </a:r>
            <a:r>
              <a:rPr lang="zh-CN" altLang="en-US" sz="2000" b="1" dirty="0"/>
              <a:t>：</a:t>
            </a:r>
            <a:r>
              <a:rPr lang="en-US" altLang="zh-CN" sz="2000" dirty="0"/>
              <a:t>Desserts in hot area are light and refreshing, usually made from fruit, milk and ice</a:t>
            </a:r>
            <a:r>
              <a:rPr lang="en-US" altLang="zh-CN" dirty="0"/>
              <a:t>.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AF01468B-FB52-CEA8-3508-E150E0D91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945" y="2946446"/>
            <a:ext cx="2785428" cy="180772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1CE8FD9-F770-0609-04B4-89608EEBD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522" y="2946446"/>
            <a:ext cx="2412398" cy="180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54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DED295-E3DB-A0CC-EA5E-892C7ABE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1" y="2310674"/>
            <a:ext cx="2573867" cy="16537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59B1576-D47C-FF30-534F-4A5877904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08" y="724993"/>
            <a:ext cx="1845733" cy="23512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6F684A7-43ED-DC24-C9BF-B18E82CDE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534" y="1363070"/>
            <a:ext cx="1845733" cy="243139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39E23E5-84FB-7613-5AD7-0C3604A4B469}"/>
              </a:ext>
            </a:extLst>
          </p:cNvPr>
          <p:cNvSpPr txBox="1"/>
          <p:nvPr/>
        </p:nvSpPr>
        <p:spPr>
          <a:xfrm>
            <a:off x="338667" y="295585"/>
            <a:ext cx="543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/>
              <a:t>Dessert around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the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world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A6DBED-44E6-106F-FF2B-794617B6D62F}"/>
              </a:ext>
            </a:extLst>
          </p:cNvPr>
          <p:cNvSpPr txBox="1"/>
          <p:nvPr/>
        </p:nvSpPr>
        <p:spPr>
          <a:xfrm>
            <a:off x="9279466" y="621359"/>
            <a:ext cx="2573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Chinese Dessert:</a:t>
            </a:r>
            <a:endParaRPr lang="zh-CN" altLang="en-US" sz="2400" b="1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6D86531-022E-E479-19A2-AC3499BA1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15" y="4434130"/>
            <a:ext cx="2233852" cy="19055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F7325D9-2120-64C5-B056-AF54C7595B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412" y="5226409"/>
            <a:ext cx="2233852" cy="14425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C1B8E1B-0E48-22EE-6679-0DA7A8495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64" y="3827945"/>
            <a:ext cx="1703562" cy="235125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628A3BD-41A4-CCBB-17B3-2F439056F3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82" y="1049637"/>
            <a:ext cx="2581258" cy="190293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86F209E-816C-A6F1-EA5B-37BBD9A594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984" y="1819003"/>
            <a:ext cx="2141014" cy="187241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F495307-A975-33DE-37AC-16926A3BF7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605" y="1032564"/>
            <a:ext cx="2077073" cy="206223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98B47D01-32C1-49B8-662C-66BD15010EF1}"/>
              </a:ext>
            </a:extLst>
          </p:cNvPr>
          <p:cNvSpPr txBox="1"/>
          <p:nvPr/>
        </p:nvSpPr>
        <p:spPr>
          <a:xfrm>
            <a:off x="5791886" y="3964384"/>
            <a:ext cx="2573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French Dessert</a:t>
            </a:r>
            <a:r>
              <a:rPr lang="zh-CN" altLang="en-US" sz="2400" b="1" dirty="0"/>
              <a:t>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1881B9-1ED3-E0C3-F300-0FCD8AEFDFEC}"/>
              </a:ext>
            </a:extLst>
          </p:cNvPr>
          <p:cNvSpPr txBox="1"/>
          <p:nvPr/>
        </p:nvSpPr>
        <p:spPr>
          <a:xfrm>
            <a:off x="164553" y="3007405"/>
            <a:ext cx="1921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Japanese Dessert</a:t>
            </a:r>
            <a:r>
              <a:rPr lang="zh-CN" altLang="en-US" sz="2400" b="1" dirty="0"/>
              <a:t>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479AD10-4327-8559-DA5F-07167743AE0F}"/>
              </a:ext>
            </a:extLst>
          </p:cNvPr>
          <p:cNvSpPr txBox="1"/>
          <p:nvPr/>
        </p:nvSpPr>
        <p:spPr>
          <a:xfrm>
            <a:off x="9483352" y="4171491"/>
            <a:ext cx="22722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Chinese desserts tend to be less sweet and are mostly made from beans and rice. </a:t>
            </a:r>
            <a:endParaRPr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F146C42-E056-EC6A-9832-DFA596430DAD}"/>
              </a:ext>
            </a:extLst>
          </p:cNvPr>
          <p:cNvSpPr txBox="1"/>
          <p:nvPr/>
        </p:nvSpPr>
        <p:spPr>
          <a:xfrm>
            <a:off x="338667" y="3817736"/>
            <a:ext cx="3435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Japanese desserts are less sweet and have a delicate texture, and are made from beans and rice.</a:t>
            </a:r>
            <a:endParaRPr lang="zh-CN" altLang="en-US" sz="2000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1488FB1-8C99-43C8-93E0-3E061D82512C}"/>
              </a:ext>
            </a:extLst>
          </p:cNvPr>
          <p:cNvSpPr txBox="1"/>
          <p:nvPr/>
        </p:nvSpPr>
        <p:spPr>
          <a:xfrm>
            <a:off x="305503" y="5337868"/>
            <a:ext cx="3591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French desserts are high sweet, have a rich creamy </a:t>
            </a:r>
            <a:r>
              <a:rPr lang="en-US" altLang="zh-CN" sz="2000" dirty="0" err="1"/>
              <a:t>flavour</a:t>
            </a:r>
            <a:r>
              <a:rPr lang="en-US" altLang="zh-CN" sz="2000" dirty="0"/>
              <a:t>, and involve complex preparation techniques.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8551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712C15-B831-D34A-855F-C049B8E28485}"/>
              </a:ext>
            </a:extLst>
          </p:cNvPr>
          <p:cNvSpPr txBox="1"/>
          <p:nvPr/>
        </p:nvSpPr>
        <p:spPr>
          <a:xfrm>
            <a:off x="541867" y="287866"/>
            <a:ext cx="5875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2800" b="1" dirty="0"/>
              <a:t>Dessert and </a:t>
            </a:r>
            <a:r>
              <a:rPr lang="en-US" altLang="zh-CN" sz="2800" b="1" dirty="0"/>
              <a:t>Culture</a:t>
            </a:r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42C721-401B-265F-0DFA-060BEA4E97CA}"/>
              </a:ext>
            </a:extLst>
          </p:cNvPr>
          <p:cNvSpPr txBox="1"/>
          <p:nvPr/>
        </p:nvSpPr>
        <p:spPr>
          <a:xfrm>
            <a:off x="1000922" y="893013"/>
            <a:ext cx="1056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Because sweetness can evoke feelings of happiness, so people use desserts to </a:t>
            </a:r>
            <a:r>
              <a:rPr lang="en-US" altLang="zh-CN" sz="2000" dirty="0" err="1"/>
              <a:t>symbolise</a:t>
            </a:r>
            <a:r>
              <a:rPr lang="en-US" altLang="zh-CN" sz="2000" dirty="0"/>
              <a:t> happiness,</a:t>
            </a:r>
            <a:r>
              <a:rPr lang="zh-CN" altLang="en-US" sz="2000" dirty="0"/>
              <a:t> </a:t>
            </a:r>
            <a:r>
              <a:rPr lang="en-US" altLang="zh-CN" sz="2000" dirty="0"/>
              <a:t>lucky and love, and to celebrate festivals.</a:t>
            </a:r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FAD5E2D-AFE4-B41D-1044-8082B30F96F0}"/>
              </a:ext>
            </a:extLst>
          </p:cNvPr>
          <p:cNvSpPr txBox="1"/>
          <p:nvPr/>
        </p:nvSpPr>
        <p:spPr>
          <a:xfrm>
            <a:off x="143933" y="6265334"/>
            <a:ext cx="119041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Reference</a:t>
            </a:r>
            <a:r>
              <a:rPr lang="zh-CN" altLang="en-US" sz="1600" dirty="0"/>
              <a:t>：</a:t>
            </a:r>
            <a:r>
              <a:rPr lang="zh-CN" altLang="zh-CN" sz="1600" dirty="0"/>
              <a:t>Pahwa, M. (2026). </a:t>
            </a:r>
            <a:r>
              <a:rPr lang="zh-CN" altLang="zh-CN" sz="1600" i="1" dirty="0"/>
              <a:t>Why Sweets Are an Important Part of Celebrations Across Cultures?</a:t>
            </a:r>
            <a:r>
              <a:rPr lang="zh-CN" altLang="zh-CN" sz="1600" dirty="0"/>
              <a:t> [online] FNP - Official Blog. Available at: https://www.fnp.ae/blog/why-sweets-are-an-important-part-of-celebrations-across-cultures [Accessed 3 Oct. 2026].</a:t>
            </a:r>
          </a:p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B3CC7-3CCC-5A2F-7341-C8C790FA5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67" y="1769902"/>
            <a:ext cx="2503641" cy="221176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3716F8-9EA1-E277-31BB-A6B9D2F58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109" y="3532577"/>
            <a:ext cx="2644213" cy="24570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EDC6362-2F9C-9B30-2C1B-E9E3AF57F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872" y="1769902"/>
            <a:ext cx="2888093" cy="200796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F92405F-F3F0-C426-668F-771E4BF0A5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407079"/>
            <a:ext cx="1900120" cy="268925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4BBAB1B-0E8D-B872-A412-C2A62C921B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39" y="1769902"/>
            <a:ext cx="2921546" cy="221176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A433133-7AAC-2727-B208-665AD5DF37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30" y="3777865"/>
            <a:ext cx="2487108" cy="221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40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</TotalTime>
  <Words>1934</Words>
  <Application>Microsoft Office PowerPoint</Application>
  <PresentationFormat>宽屏</PresentationFormat>
  <Paragraphs>96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华文中宋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雨杉 姚</dc:creator>
  <cp:lastModifiedBy>雨杉 姚</cp:lastModifiedBy>
  <cp:revision>50</cp:revision>
  <dcterms:created xsi:type="dcterms:W3CDTF">2026-10-02T17:36:43Z</dcterms:created>
  <dcterms:modified xsi:type="dcterms:W3CDTF">2026-10-04T00:29:29Z</dcterms:modified>
</cp:coreProperties>
</file>